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1.xml" ContentType="application/vnd.openxmlformats-officedocument.theme+xml"/>
  <Override PartName="/ppt/theme/theme19.xml" ContentType="application/vnd.openxmlformats-officedocument.them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702" r:id="rId7"/>
    <p:sldMasterId id="2147483714" r:id="rId8"/>
    <p:sldMasterId id="2147483726" r:id="rId9"/>
    <p:sldMasterId id="2147483738" r:id="rId10"/>
    <p:sldMasterId id="2147483750" r:id="rId11"/>
    <p:sldMasterId id="2147483762" r:id="rId12"/>
    <p:sldMasterId id="2147483774" r:id="rId13"/>
    <p:sldMasterId id="2147483786" r:id="rId14"/>
    <p:sldMasterId id="2147483798" r:id="rId15"/>
    <p:sldMasterId id="2147483810" r:id="rId16"/>
    <p:sldMasterId id="2147483822" r:id="rId17"/>
    <p:sldMasterId id="2147483834" r:id="rId18"/>
    <p:sldMasterId id="2147483846" r:id="rId19"/>
  </p:sldMasterIdLst>
  <p:notesMasterIdLst>
    <p:notesMasterId r:id="rId44"/>
  </p:notesMasterIdLst>
  <p:sldIdLst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17310100" cy="9753600"/>
  <p:notesSz cx="17310100" cy="97536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45"/>
    <p:restoredTop sz="86395"/>
  </p:normalViewPr>
  <p:slideViewPr>
    <p:cSldViewPr>
      <p:cViewPr varScale="1">
        <p:scale>
          <a:sx n="77" d="100"/>
          <a:sy n="77" d="100"/>
        </p:scale>
        <p:origin x="280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009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804400" y="0"/>
            <a:ext cx="75009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E76B2-A9C2-D247-9558-38326E90DD92}" type="datetimeFigureOut">
              <a:rPr lang="es-ES" smtClean="0"/>
              <a:t>6/3/23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4050" y="1219200"/>
            <a:ext cx="58420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730375" y="4694238"/>
            <a:ext cx="13849350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009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804400" y="9264650"/>
            <a:ext cx="75009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54E5-F8E3-D347-AC6D-2155198C81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71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DC3C-E761-9B58-B68F-0752A1F6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72E1D-2BB6-8DFA-05E4-7E8BADF3A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4D20-E5DC-E54A-90D8-CD1FFAD1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41B492B2-93D0-D643-A81E-2FF1735648C3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FB0EB-F76A-922A-9F87-44DB6EB5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6E00-B9AD-1DB0-BA54-158DBE0D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73C86AD9-EB02-E14F-8673-FCEB148B8396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346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1E0A-CBE8-03D8-054D-D80F5FC5F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8E00F-4B1B-48D6-CEB9-1294F75D4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A42B-E60F-0B5E-8B95-72BF45E5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A661D84B-CAF0-2048-8D72-C7041FA09B34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BE801-E5BB-74E2-7CFB-95A8C472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9705-1550-6AB3-C9F8-DDA9BCA5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DFA077E1-95E8-3B47-945C-156367E9104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2687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2318-0054-9D3A-B110-347085E2D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DA784-AE84-DD30-8D42-3171539A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B3D8-B6B3-C47F-7D2B-137B9B1F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E5227695-FA06-014F-98C7-62AEF14DEDE6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C704-604B-E51E-8D2C-F9B48BBF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2F2DC-47D7-F272-6754-0EFF2FE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3216D243-0B32-6047-9E10-0482BCA49536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3726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1DBA-4546-58DA-E775-36B27F111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1989B-68B9-8D01-ED77-30FA1FD5A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17C7-FD14-A2DA-DB0B-D0B81299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D0519B62-79D8-9F4A-8889-B2FDCBCC94D2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EE08D-4404-9E24-3412-6E7F1EBA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CFDFB-6C9D-F580-DB6E-F5D205A4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1A5BF43A-8D6A-2040-8EA5-57AFE30722E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0228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B376-DB6F-C35C-B297-F884FC76C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FCDC6-4AB8-38D2-0AAB-54F98984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4070-51B3-DD74-A46A-73A9F657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2A48AACA-C909-9D44-B69A-EBACCF556700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2FE0-886A-FDCB-3D2B-E993A2B3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42DA-15E1-B29C-8F48-ADCC1BD5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CCEBD5AC-AA66-0547-8973-46A0F5B2FF5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69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B055-2D05-FC1D-65C8-065EFC15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4314C-C1B2-99F1-989C-C39F3141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E70BF-0044-5519-F182-57537949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59C51985-EAFB-3F4A-AED0-6A4E5F09E0CE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DDFA2-3EF9-D171-3105-BF9069FA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2CAA-5091-E0FC-9FA9-99D685C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65739481-ED91-5B49-B089-FC10C72EFEF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7438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4FFC-A50B-29BB-2F41-A565C865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EB00E-0A0E-FA0C-5ACE-69C177A0C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0F145-9A85-AA10-A239-F0913F62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AA476DC7-DB8F-D042-8B09-0C1AA4503325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78D-712A-E5D1-FEE6-26566C7E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9CDB-19EB-4A83-5B7B-8499B751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DE4B5116-13B2-4544-8F0C-5D7AF24FDD68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2802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AAF9-30BD-286A-E358-2A23E5888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7A299-B283-1573-3324-65096A9EE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3516-AE7D-7FB6-AF09-B3299BED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171CDA0E-5D07-D642-A407-74688F3C3911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BBA2A-E6F2-D8EA-454C-57CF7C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63B6-0D88-02C6-F72D-BB8B7A7C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74974067-DC70-1E48-9410-62CB2499879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2250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0D4C-6C45-4E25-D9A4-70C833A4E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58F87-4954-EFE9-A259-5AFECAC8D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A526-47EC-0468-BFFF-A4CCA07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D7FE9500-73BF-5E43-9F9B-44FDA35BD7C9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828CE-C421-8B59-9AAC-ED7E33E9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6C84-E1ED-C34C-7F3E-08457260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2C77C784-6970-AE45-BF0E-83F3D8F213CF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6174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82FA-0E09-4382-ADD1-D753E6CD4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5A5B6-CAC1-EAEA-E1F9-77836DBD3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4FD6-270E-C20C-F908-12553A1F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1E040BD7-5A6E-6943-A330-55D3888BA92C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6350-D95A-B346-93D6-49AF6928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C03F-CA7D-1613-A716-10069F21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99353859-ACF3-B34C-AD9D-F0D42BC9B37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3836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5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4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3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D969-DA9B-991E-2B51-82159FE1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9CF2-E411-CC14-B06C-59C1DE89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8664-550B-459A-4FF4-C7FBD995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A799919B-D117-6944-AC3B-337D3C712C6F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AD54-7C3F-D224-4E10-34B8AD73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40A1-19EF-F510-93A1-A486A827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FCCDC33F-1386-CD46-9ADF-4F2B30AA874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956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BEA81-4539-0552-A362-BF6013ED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D363F4D4-0422-4644-96D3-F770B6C05FC6}" type="datetimeFigureOut">
              <a:rPr lang="en-ES" smtClean="0"/>
              <a:t>6/3/23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06DCD-5E89-25FF-2A32-70A2C858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5028-DBCD-FA2B-87BB-9984C769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261350FF-1ED4-DF43-AA27-2AE5F51F0CD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117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C969-8ABF-A01E-A1EB-755CE0B9F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43B5B-78CA-C52F-C8A9-7E42D8074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8DFC7-CDC2-4486-D7E1-480D1CBB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D98E2A61-1169-1540-8917-721262091180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8377-D842-8E3D-E1BF-2E3BC267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95E2A-9D2D-94F6-2656-0F1C2076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64B7D3CA-01DE-A143-9575-E764F47FFEC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0901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3C56-333E-C4FE-3883-C504F656E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63" y="1597025"/>
            <a:ext cx="12982575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C684A-30A1-ACBA-0ADF-57A6D3558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63" y="5122863"/>
            <a:ext cx="12982575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2E2C0-49B2-9EB2-7B03-CC6C8E2E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5" y="9040813"/>
            <a:ext cx="3894138" cy="519112"/>
          </a:xfrm>
          <a:prstGeom prst="rect">
            <a:avLst/>
          </a:prstGeom>
        </p:spPr>
        <p:txBody>
          <a:bodyPr/>
          <a:lstStyle/>
          <a:p>
            <a:fld id="{603E44F5-F862-B742-BB6E-0E3590FBEF02}" type="datetimeFigureOut">
              <a:rPr lang="en-ES" smtClean="0"/>
              <a:t>6/3/23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1FF8-0311-F950-54C9-7DAFB04E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4050" y="9040813"/>
            <a:ext cx="5842000" cy="519112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FF73-C313-05B3-D133-943B6217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5338" y="9040813"/>
            <a:ext cx="3894137" cy="519112"/>
          </a:xfrm>
          <a:prstGeom prst="rect">
            <a:avLst/>
          </a:prstGeom>
        </p:spPr>
        <p:txBody>
          <a:bodyPr/>
          <a:lstStyle/>
          <a:p>
            <a:fld id="{51B45133-6B43-214C-98B8-917FCA2BC38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558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EA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597" y="622298"/>
            <a:ext cx="15926904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81" y="2850700"/>
            <a:ext cx="13188937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Imagen 5" descr="EDIAQI LOGO">
            <a:extLst>
              <a:ext uri="{FF2B5EF4-FFF2-40B4-BE49-F238E27FC236}">
                <a16:creationId xmlns:a16="http://schemas.microsoft.com/office/drawing/2014/main" id="{91F232ED-AF90-AD5F-AEAC-57D41FBAD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10100" cy="9753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Image of an office interior with many people working with computers">
            <a:extLst>
              <a:ext uri="{FF2B5EF4-FFF2-40B4-BE49-F238E27FC236}">
                <a16:creationId xmlns:a16="http://schemas.microsoft.com/office/drawing/2014/main" id="{46F4D7D6-13A4-7EC4-90C4-8B576A816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4" descr="Dark blue background color with ediaqi logo">
            <a:extLst>
              <a:ext uri="{FF2B5EF4-FFF2-40B4-BE49-F238E27FC236}">
                <a16:creationId xmlns:a16="http://schemas.microsoft.com/office/drawing/2014/main" id="{B5CE28D5-EF76-8BE3-EF71-2B60AD9424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 descr="Light blue background color with ediaqi logo">
            <a:extLst>
              <a:ext uri="{FF2B5EF4-FFF2-40B4-BE49-F238E27FC236}">
                <a16:creationId xmlns:a16="http://schemas.microsoft.com/office/drawing/2014/main" id="{1CB65890-D7B1-7197-8E98-F74D9A548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7310094" cy="9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Dark blue background color with ediaqi logo">
            <a:extLst>
              <a:ext uri="{FF2B5EF4-FFF2-40B4-BE49-F238E27FC236}">
                <a16:creationId xmlns:a16="http://schemas.microsoft.com/office/drawing/2014/main" id="{B51BE284-9282-2B32-AF83-5DFB430F7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ome students in a class">
            <a:extLst>
              <a:ext uri="{FF2B5EF4-FFF2-40B4-BE49-F238E27FC236}">
                <a16:creationId xmlns:a16="http://schemas.microsoft.com/office/drawing/2014/main" id="{C71F7E04-C14B-E234-7145-A57438D0D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"/>
            <a:ext cx="17310096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 empty living room">
            <a:extLst>
              <a:ext uri="{FF2B5EF4-FFF2-40B4-BE49-F238E27FC236}">
                <a16:creationId xmlns:a16="http://schemas.microsoft.com/office/drawing/2014/main" id="{4F7F3C17-306A-5533-F0F7-EE29422AF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 woman in the middle of the forest looking through a magnifying glass">
            <a:extLst>
              <a:ext uri="{FF2B5EF4-FFF2-40B4-BE49-F238E27FC236}">
                <a16:creationId xmlns:a16="http://schemas.microsoft.com/office/drawing/2014/main" id="{A6D65399-3F57-104B-2BDB-BD144B1FD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7310094" cy="9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 woman in the middle of the forest with her eyes closed">
            <a:extLst>
              <a:ext uri="{FF2B5EF4-FFF2-40B4-BE49-F238E27FC236}">
                <a16:creationId xmlns:a16="http://schemas.microsoft.com/office/drawing/2014/main" id="{874B011A-9902-4A54-9271-F6841ED81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47"/>
            <a:ext cx="17310094" cy="97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 group of friends having a drink in a kitchen">
            <a:extLst>
              <a:ext uri="{FF2B5EF4-FFF2-40B4-BE49-F238E27FC236}">
                <a16:creationId xmlns:a16="http://schemas.microsoft.com/office/drawing/2014/main" id="{3E3ADD21-10C8-1344-9DDB-AF0CA4DD8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-381000"/>
            <a:ext cx="17310092" cy="97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ink neon lettering above a wall of green leaves that reads and breathe, european flag with text: This project has received funding from the European Union’s HE research and innovation programme under the grant agreement No. 101057497">
            <a:extLst>
              <a:ext uri="{FF2B5EF4-FFF2-40B4-BE49-F238E27FC236}">
                <a16:creationId xmlns:a16="http://schemas.microsoft.com/office/drawing/2014/main" id="{E2FAF979-8780-7585-2060-9B5BFC2D3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7310092" cy="97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597" y="622298"/>
            <a:ext cx="15926904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81" y="2850700"/>
            <a:ext cx="13188937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Imagen 2" descr="EDIAQI LOGO">
            <a:extLst>
              <a:ext uri="{FF2B5EF4-FFF2-40B4-BE49-F238E27FC236}">
                <a16:creationId xmlns:a16="http://schemas.microsoft.com/office/drawing/2014/main" id="{73060E43-A8A7-60A7-F8FF-735A3C3B91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10098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597" y="622298"/>
            <a:ext cx="15926904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81" y="2850700"/>
            <a:ext cx="13188937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Imagen 3" descr="EDIAQI LOGO">
            <a:extLst>
              <a:ext uri="{FF2B5EF4-FFF2-40B4-BE49-F238E27FC236}">
                <a16:creationId xmlns:a16="http://schemas.microsoft.com/office/drawing/2014/main" id="{C2F1C041-B6C3-D256-2F53-A19D7046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10098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597" y="622298"/>
            <a:ext cx="15926904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81" y="2850700"/>
            <a:ext cx="13188937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Imagen 3" descr="EDIAQI LOGO">
            <a:extLst>
              <a:ext uri="{FF2B5EF4-FFF2-40B4-BE49-F238E27FC236}">
                <a16:creationId xmlns:a16="http://schemas.microsoft.com/office/drawing/2014/main" id="{D631D802-59D7-6C4C-D6CF-C367C2357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6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597" y="622298"/>
            <a:ext cx="15926904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81" y="2850700"/>
            <a:ext cx="13188937" cy="417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Imagen 15" descr="thumbs up in the middle of green plant leaves">
            <a:extLst>
              <a:ext uri="{FF2B5EF4-FFF2-40B4-BE49-F238E27FC236}">
                <a16:creationId xmlns:a16="http://schemas.microsoft.com/office/drawing/2014/main" id="{0E456DE1-7EB9-3829-A12E-192244E69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91963"/>
            <a:ext cx="17310098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0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image of a green hill and blue sky">
            <a:extLst>
              <a:ext uri="{FF2B5EF4-FFF2-40B4-BE49-F238E27FC236}">
                <a16:creationId xmlns:a16="http://schemas.microsoft.com/office/drawing/2014/main" id="{EB5D1E3A-DD15-73EB-E009-CBB88CFD04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10098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 of a person with long hair who uses a leaf of a plant with two holes as a mask">
            <a:extLst>
              <a:ext uri="{FF2B5EF4-FFF2-40B4-BE49-F238E27FC236}">
                <a16:creationId xmlns:a16="http://schemas.microsoft.com/office/drawing/2014/main" id="{86104877-884E-B691-F568-9FCB3EC8D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10098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8" descr="Image of an office with people working">
            <a:extLst>
              <a:ext uri="{FF2B5EF4-FFF2-40B4-BE49-F238E27FC236}">
                <a16:creationId xmlns:a16="http://schemas.microsoft.com/office/drawing/2014/main" id="{0066C4C8-68B4-577F-7E12-657022B6E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7310100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Image of the interior of a flight">
            <a:extLst>
              <a:ext uri="{FF2B5EF4-FFF2-40B4-BE49-F238E27FC236}">
                <a16:creationId xmlns:a16="http://schemas.microsoft.com/office/drawing/2014/main" id="{895072A5-30A5-7A7F-40AB-D7A872BE9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7310096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1D664-8037-8713-1249-118921658DE5}"/>
              </a:ext>
            </a:extLst>
          </p:cNvPr>
          <p:cNvSpPr txBox="1"/>
          <p:nvPr/>
        </p:nvSpPr>
        <p:spPr>
          <a:xfrm>
            <a:off x="3258589" y="1562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03742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475E3880-EF48-BBA6-E800-1115CA8CF7A0}"/>
              </a:ext>
            </a:extLst>
          </p:cNvPr>
          <p:cNvSpPr txBox="1">
            <a:spLocks/>
          </p:cNvSpPr>
          <p:nvPr/>
        </p:nvSpPr>
        <p:spPr>
          <a:xfrm>
            <a:off x="691597" y="367026"/>
            <a:ext cx="12613005" cy="15036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700" spc="-65" dirty="0">
                <a:latin typeface="Aeonik" panose="02010503030300000000" pitchFamily="2" charset="0"/>
              </a:rPr>
              <a:t>T</a:t>
            </a:r>
            <a:r>
              <a:rPr lang="en-GB" sz="9700" spc="-75" dirty="0">
                <a:latin typeface="Aeonik" panose="02010503030300000000" pitchFamily="2" charset="0"/>
              </a:rPr>
              <a:t>itl</a:t>
            </a:r>
            <a:r>
              <a:rPr lang="en-GB" sz="9700" spc="55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25" dirty="0">
                <a:latin typeface="Aeonik" panose="02010503030300000000" pitchFamily="2" charset="0"/>
              </a:rPr>
              <a:t>Bi</a:t>
            </a:r>
            <a:r>
              <a:rPr lang="en-GB" sz="9700" spc="310" dirty="0">
                <a:latin typeface="Aeonik" panose="02010503030300000000" pitchFamily="2" charset="0"/>
              </a:rPr>
              <a:t>g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260" dirty="0">
                <a:latin typeface="Aeonik" panose="02010503030300000000" pitchFamily="2" charset="0"/>
              </a:rPr>
              <a:t>On</a:t>
            </a:r>
            <a:r>
              <a:rPr lang="en-GB" sz="9700" spc="300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55" dirty="0">
                <a:latin typeface="Aeonik" panose="02010503030300000000" pitchFamily="2" charset="0"/>
              </a:rPr>
              <a:t>numbe</a:t>
            </a:r>
            <a:r>
              <a:rPr lang="en-GB" sz="9700" spc="150" dirty="0">
                <a:latin typeface="Aeonik" panose="02010503030300000000" pitchFamily="2" charset="0"/>
              </a:rPr>
              <a:t>r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445" dirty="0">
                <a:latin typeface="Aeonik" panose="02010503030300000000" pitchFamily="2" charset="0"/>
              </a:rPr>
              <a:t>5</a:t>
            </a:r>
            <a:endParaRPr lang="en-GB" sz="97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3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545B673-5B3F-8691-AEA2-495BC18894C9}"/>
              </a:ext>
            </a:extLst>
          </p:cNvPr>
          <p:cNvSpPr txBox="1">
            <a:spLocks/>
          </p:cNvSpPr>
          <p:nvPr/>
        </p:nvSpPr>
        <p:spPr>
          <a:xfrm>
            <a:off x="736599" y="1045609"/>
            <a:ext cx="93376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>
                <a:solidFill>
                  <a:srgbClr val="FFFFFF"/>
                </a:solidFill>
                <a:latin typeface="Aeonik" panose="02010503030300000000" pitchFamily="2" charset="0"/>
              </a:rPr>
              <a:t>Title Info number one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73BB05C-E5EF-56AD-3922-8E6C2B1CD4BA}"/>
              </a:ext>
            </a:extLst>
          </p:cNvPr>
          <p:cNvSpPr txBox="1"/>
          <p:nvPr/>
        </p:nvSpPr>
        <p:spPr>
          <a:xfrm>
            <a:off x="2060581" y="4201980"/>
            <a:ext cx="2902585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5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Almost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66%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citizens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read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news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online</a:t>
            </a:r>
            <a:endParaRPr sz="2000" dirty="0">
              <a:latin typeface="Roboto"/>
              <a:cs typeface="Roboto"/>
            </a:endParaRPr>
          </a:p>
          <a:p>
            <a:pPr marL="12700" marR="5080" algn="just">
              <a:lnSpc>
                <a:spcPct val="112500"/>
              </a:lnSpc>
              <a:spcBef>
                <a:spcPts val="700"/>
              </a:spcBef>
            </a:pP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Almost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70%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citizens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goes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online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for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info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about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products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services</a:t>
            </a:r>
            <a:endParaRPr sz="2000" dirty="0">
              <a:latin typeface="Roboto"/>
              <a:cs typeface="Roboto"/>
            </a:endParaRPr>
          </a:p>
          <a:p>
            <a:pPr marL="12700" marR="124460" algn="just">
              <a:lnSpc>
                <a:spcPct val="112500"/>
              </a:lnSpc>
              <a:spcBef>
                <a:spcPts val="700"/>
              </a:spcBef>
            </a:pP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&gt;50%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citizens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goes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online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find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health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info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" name="object 5" descr="a number one inside a circle">
            <a:extLst>
              <a:ext uri="{FF2B5EF4-FFF2-40B4-BE49-F238E27FC236}">
                <a16:creationId xmlns:a16="http://schemas.microsoft.com/office/drawing/2014/main" id="{8864D0DC-8F5B-FAB1-8F2D-72DF918CDF5E}"/>
              </a:ext>
            </a:extLst>
          </p:cNvPr>
          <p:cNvSpPr/>
          <p:nvPr/>
        </p:nvSpPr>
        <p:spPr>
          <a:xfrm>
            <a:off x="206375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4BC3586-86D1-7722-5CA4-DD64AB459398}"/>
              </a:ext>
            </a:extLst>
          </p:cNvPr>
          <p:cNvSpPr txBox="1"/>
          <p:nvPr/>
        </p:nvSpPr>
        <p:spPr>
          <a:xfrm>
            <a:off x="2254250" y="3000559"/>
            <a:ext cx="5562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12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426256-A1BE-A661-FD29-B27B07D96947}"/>
              </a:ext>
            </a:extLst>
          </p:cNvPr>
          <p:cNvSpPr txBox="1"/>
          <p:nvPr/>
        </p:nvSpPr>
        <p:spPr>
          <a:xfrm>
            <a:off x="6067425" y="4201980"/>
            <a:ext cx="3102610" cy="226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035">
              <a:lnSpc>
                <a:spcPct val="112500"/>
              </a:lnSpc>
              <a:spcBef>
                <a:spcPts val="100"/>
              </a:spcBef>
            </a:pP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Veracity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info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often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disputable</a:t>
            </a: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700"/>
              </a:spcBef>
            </a:pP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Sophisticated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manipulation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content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(e.g.,</a:t>
            </a:r>
            <a:r>
              <a:rPr sz="20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deep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fakes)</a:t>
            </a:r>
            <a:endParaRPr sz="2000">
              <a:latin typeface="Roboto"/>
              <a:cs typeface="Roboto"/>
            </a:endParaRPr>
          </a:p>
          <a:p>
            <a:pPr marL="12700" marR="207645">
              <a:lnSpc>
                <a:spcPct val="112500"/>
              </a:lnSpc>
              <a:spcBef>
                <a:spcPts val="700"/>
              </a:spcBef>
            </a:pP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Untraceability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info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(e.g., </a:t>
            </a:r>
            <a:r>
              <a:rPr sz="2000" spc="-4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bots)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9" name="object 8" descr="a number two inside a circle">
            <a:extLst>
              <a:ext uri="{FF2B5EF4-FFF2-40B4-BE49-F238E27FC236}">
                <a16:creationId xmlns:a16="http://schemas.microsoft.com/office/drawing/2014/main" id="{434AB331-E554-AE19-DA88-D3A7B7D6E75B}"/>
              </a:ext>
            </a:extLst>
          </p:cNvPr>
          <p:cNvSpPr/>
          <p:nvPr/>
        </p:nvSpPr>
        <p:spPr>
          <a:xfrm>
            <a:off x="607060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59" h="746760">
                <a:moveTo>
                  <a:pt x="373379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59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79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79" y="746759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FA14764-A09D-C038-5A18-3BBB983C2FC8}"/>
              </a:ext>
            </a:extLst>
          </p:cNvPr>
          <p:cNvSpPr txBox="1"/>
          <p:nvPr/>
        </p:nvSpPr>
        <p:spPr>
          <a:xfrm>
            <a:off x="6277663" y="3017344"/>
            <a:ext cx="3327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25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820C6B6-63E0-B6B9-45B2-6828D4640346}"/>
              </a:ext>
            </a:extLst>
          </p:cNvPr>
          <p:cNvSpPr txBox="1"/>
          <p:nvPr/>
        </p:nvSpPr>
        <p:spPr>
          <a:xfrm>
            <a:off x="10074275" y="4113080"/>
            <a:ext cx="3079115" cy="23495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Distortion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public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opinion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700"/>
              </a:spcBef>
            </a:pP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Radicalisation</a:t>
            </a:r>
            <a:r>
              <a:rPr sz="200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20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violence, </a:t>
            </a:r>
            <a:r>
              <a:rPr sz="2000" spc="-4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online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offline</a:t>
            </a:r>
            <a:endParaRPr sz="2000" dirty="0">
              <a:latin typeface="Roboto"/>
              <a:cs typeface="Roboto"/>
            </a:endParaRPr>
          </a:p>
          <a:p>
            <a:pPr marL="12700" marR="349885">
              <a:lnSpc>
                <a:spcPct val="112500"/>
              </a:lnSpc>
              <a:spcBef>
                <a:spcPts val="700"/>
              </a:spcBef>
            </a:pP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Shift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attention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 resources</a:t>
            </a:r>
            <a:r>
              <a:rPr sz="20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from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concrete </a:t>
            </a:r>
            <a:r>
              <a:rPr sz="2000" spc="-4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problems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2" name="object 11" descr="a number three inside a circle">
            <a:extLst>
              <a:ext uri="{FF2B5EF4-FFF2-40B4-BE49-F238E27FC236}">
                <a16:creationId xmlns:a16="http://schemas.microsoft.com/office/drawing/2014/main" id="{C4582032-D868-8268-1106-5607E08F90BF}"/>
              </a:ext>
            </a:extLst>
          </p:cNvPr>
          <p:cNvSpPr/>
          <p:nvPr/>
        </p:nvSpPr>
        <p:spPr>
          <a:xfrm>
            <a:off x="1007745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59" h="746760">
                <a:moveTo>
                  <a:pt x="373379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59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79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79" y="746759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CB3C0E6-9B1F-2D98-7F6B-98F3342E3B31}"/>
              </a:ext>
            </a:extLst>
          </p:cNvPr>
          <p:cNvSpPr txBox="1"/>
          <p:nvPr/>
        </p:nvSpPr>
        <p:spPr>
          <a:xfrm>
            <a:off x="10275446" y="3000559"/>
            <a:ext cx="3511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14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4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827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14DAB06-14E4-8BE1-82B9-72A4A3C9CC07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77660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dirty="0">
                <a:solidFill>
                  <a:srgbClr val="003A50"/>
                </a:solidFill>
                <a:latin typeface="Aeonik" panose="02010503030300000000" pitchFamily="2" charset="0"/>
              </a:rPr>
              <a:t>Title Info number two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4734F75-91FE-EB39-695A-B6B5D68BFA6D}"/>
              </a:ext>
            </a:extLst>
          </p:cNvPr>
          <p:cNvSpPr txBox="1"/>
          <p:nvPr/>
        </p:nvSpPr>
        <p:spPr>
          <a:xfrm>
            <a:off x="2060581" y="4201980"/>
            <a:ext cx="2902585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500"/>
              </a:lnSpc>
              <a:spcBef>
                <a:spcPts val="100"/>
              </a:spcBef>
            </a:pP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Almost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66%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citizens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read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news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online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5080" algn="just">
              <a:lnSpc>
                <a:spcPct val="112500"/>
              </a:lnSpc>
              <a:spcBef>
                <a:spcPts val="700"/>
              </a:spcBef>
            </a:pP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Almost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70%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citizens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goes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online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for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info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about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products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services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124460" algn="just">
              <a:lnSpc>
                <a:spcPct val="112500"/>
              </a:lnSpc>
              <a:spcBef>
                <a:spcPts val="700"/>
              </a:spcBef>
            </a:pP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&gt;50%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EU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citizens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goes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online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to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find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health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info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</p:txBody>
      </p:sp>
      <p:sp>
        <p:nvSpPr>
          <p:cNvPr id="6" name="object 4" descr="a number one inside a circle">
            <a:extLst>
              <a:ext uri="{FF2B5EF4-FFF2-40B4-BE49-F238E27FC236}">
                <a16:creationId xmlns:a16="http://schemas.microsoft.com/office/drawing/2014/main" id="{6D2DF256-6960-C251-3A05-D2585994133A}"/>
              </a:ext>
            </a:extLst>
          </p:cNvPr>
          <p:cNvSpPr/>
          <p:nvPr/>
        </p:nvSpPr>
        <p:spPr>
          <a:xfrm>
            <a:off x="206375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close/>
              </a:path>
            </a:pathLst>
          </a:custGeom>
          <a:ln w="63500">
            <a:solidFill>
              <a:srgbClr val="00617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3A50"/>
              </a:solidFill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EAAE84B-C5DD-ECDC-B7D9-E44969B6F4EC}"/>
              </a:ext>
            </a:extLst>
          </p:cNvPr>
          <p:cNvSpPr txBox="1"/>
          <p:nvPr/>
        </p:nvSpPr>
        <p:spPr>
          <a:xfrm>
            <a:off x="2254250" y="3048000"/>
            <a:ext cx="2222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125" dirty="0">
                <a:solidFill>
                  <a:srgbClr val="003A50"/>
                </a:solidFill>
                <a:latin typeface="Tahoma"/>
                <a:cs typeface="Tahoma"/>
              </a:rPr>
              <a:t>1</a:t>
            </a:r>
            <a:endParaRPr sz="4200" dirty="0">
              <a:solidFill>
                <a:srgbClr val="003A50"/>
              </a:solidFill>
              <a:latin typeface="Tahoma"/>
              <a:cs typeface="Tahoma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414D71E-BF42-CBDF-28A7-78FA38CE2E8B}"/>
              </a:ext>
            </a:extLst>
          </p:cNvPr>
          <p:cNvSpPr txBox="1"/>
          <p:nvPr/>
        </p:nvSpPr>
        <p:spPr>
          <a:xfrm>
            <a:off x="6067425" y="4201980"/>
            <a:ext cx="3102610" cy="226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035">
              <a:lnSpc>
                <a:spcPct val="112500"/>
              </a:lnSpc>
              <a:spcBef>
                <a:spcPts val="100"/>
              </a:spcBef>
            </a:pP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Veracity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info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is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often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disputable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700"/>
              </a:spcBef>
            </a:pP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Sophisticated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manipulation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6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content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(e.g.,</a:t>
            </a:r>
            <a:r>
              <a:rPr sz="2000" spc="-6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deep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fakes)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207645">
              <a:lnSpc>
                <a:spcPct val="112500"/>
              </a:lnSpc>
              <a:spcBef>
                <a:spcPts val="700"/>
              </a:spcBef>
            </a:pP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Untraceability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info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(e.g., </a:t>
            </a:r>
            <a:r>
              <a:rPr sz="2000" spc="-48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bots)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</p:txBody>
      </p:sp>
      <p:sp>
        <p:nvSpPr>
          <p:cNvPr id="9" name="object 7" descr="a number two inside a circle">
            <a:extLst>
              <a:ext uri="{FF2B5EF4-FFF2-40B4-BE49-F238E27FC236}">
                <a16:creationId xmlns:a16="http://schemas.microsoft.com/office/drawing/2014/main" id="{E344353A-6E42-3AAA-5BAF-A9FF5D59068C}"/>
              </a:ext>
            </a:extLst>
          </p:cNvPr>
          <p:cNvSpPr/>
          <p:nvPr/>
        </p:nvSpPr>
        <p:spPr>
          <a:xfrm>
            <a:off x="607060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59" h="746760">
                <a:moveTo>
                  <a:pt x="373379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59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79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79" y="746759"/>
                </a:lnTo>
                <a:close/>
              </a:path>
            </a:pathLst>
          </a:custGeom>
          <a:ln w="63500">
            <a:solidFill>
              <a:srgbClr val="006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BC377AB-1A3B-3924-A969-4E2E6A391835}"/>
              </a:ext>
            </a:extLst>
          </p:cNvPr>
          <p:cNvSpPr txBox="1"/>
          <p:nvPr/>
        </p:nvSpPr>
        <p:spPr>
          <a:xfrm>
            <a:off x="6277663" y="3000559"/>
            <a:ext cx="3327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254" dirty="0">
                <a:solidFill>
                  <a:srgbClr val="003A50"/>
                </a:solidFill>
                <a:latin typeface="Tahoma"/>
                <a:cs typeface="Tahoma"/>
              </a:rPr>
              <a:t>2</a:t>
            </a:r>
            <a:endParaRPr sz="4200">
              <a:solidFill>
                <a:srgbClr val="003A50"/>
              </a:solidFill>
              <a:latin typeface="Tahoma"/>
              <a:cs typeface="Tahom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EBAEF3C-8E1C-DC0A-C5E3-3CEB92AFE0FE}"/>
              </a:ext>
            </a:extLst>
          </p:cNvPr>
          <p:cNvSpPr txBox="1"/>
          <p:nvPr/>
        </p:nvSpPr>
        <p:spPr>
          <a:xfrm>
            <a:off x="10074275" y="4113080"/>
            <a:ext cx="3079115" cy="23495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Distortion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public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opinion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700"/>
              </a:spcBef>
            </a:pP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Radicalisation</a:t>
            </a:r>
            <a:r>
              <a:rPr sz="2000" spc="-7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</a:t>
            </a:r>
            <a:r>
              <a:rPr sz="2000" spc="-8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violence, </a:t>
            </a:r>
            <a:r>
              <a:rPr sz="2000" spc="-48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online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offline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349885">
              <a:lnSpc>
                <a:spcPct val="112500"/>
              </a:lnSpc>
              <a:spcBef>
                <a:spcPts val="700"/>
              </a:spcBef>
            </a:pP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Shift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attention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and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 resources</a:t>
            </a:r>
            <a:r>
              <a:rPr sz="2000" spc="-6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from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concrete </a:t>
            </a:r>
            <a:r>
              <a:rPr sz="2000" spc="-48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problems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</p:txBody>
      </p:sp>
      <p:sp>
        <p:nvSpPr>
          <p:cNvPr id="12" name="object 10" descr="a number three inside a circle">
            <a:extLst>
              <a:ext uri="{FF2B5EF4-FFF2-40B4-BE49-F238E27FC236}">
                <a16:creationId xmlns:a16="http://schemas.microsoft.com/office/drawing/2014/main" id="{239C32B0-BF43-CAD4-9318-59E30FA4C488}"/>
              </a:ext>
            </a:extLst>
          </p:cNvPr>
          <p:cNvSpPr/>
          <p:nvPr/>
        </p:nvSpPr>
        <p:spPr>
          <a:xfrm>
            <a:off x="10077450" y="299674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59" h="746760">
                <a:moveTo>
                  <a:pt x="373379" y="746759"/>
                </a:move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59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79" y="0"/>
                </a:ln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79" y="746759"/>
                </a:lnTo>
                <a:close/>
              </a:path>
            </a:pathLst>
          </a:custGeom>
          <a:ln w="63500">
            <a:solidFill>
              <a:srgbClr val="006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E9ACC81D-378D-3C16-9036-8D9C9FFC9CD6}"/>
              </a:ext>
            </a:extLst>
          </p:cNvPr>
          <p:cNvSpPr txBox="1"/>
          <p:nvPr/>
        </p:nvSpPr>
        <p:spPr>
          <a:xfrm>
            <a:off x="10275446" y="3000559"/>
            <a:ext cx="3511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14" dirty="0">
                <a:solidFill>
                  <a:srgbClr val="003A50"/>
                </a:solidFill>
                <a:latin typeface="Tahoma"/>
                <a:cs typeface="Tahoma"/>
              </a:rPr>
              <a:t>3</a:t>
            </a:r>
            <a:endParaRPr sz="4200">
              <a:solidFill>
                <a:srgbClr val="003A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4483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A19CBB17-4A36-6B73-A4DA-6C78858ECAC9}"/>
              </a:ext>
            </a:extLst>
          </p:cNvPr>
          <p:cNvSpPr txBox="1"/>
          <p:nvPr/>
        </p:nvSpPr>
        <p:spPr>
          <a:xfrm>
            <a:off x="2060581" y="3993700"/>
            <a:ext cx="621855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325">
              <a:lnSpc>
                <a:spcPct val="112500"/>
              </a:lnSpc>
              <a:spcBef>
                <a:spcPts val="100"/>
              </a:spcBef>
            </a:pP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FERMI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exploit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holistic and </a:t>
            </a:r>
            <a:r>
              <a:rPr sz="2000" spc="-60" dirty="0">
                <a:solidFill>
                  <a:srgbClr val="003A50"/>
                </a:solidFill>
                <a:latin typeface="Roboto"/>
                <a:cs typeface="Roboto"/>
              </a:rPr>
              <a:t>cross-disciplinary </a:t>
            </a:r>
            <a:r>
              <a:rPr sz="2000" spc="-5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methodology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towards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a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framework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that will 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thoroughly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analyse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D&amp;FN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 their sources,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in combination 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with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all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socioeconomic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factors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that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may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affect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both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the</a:t>
            </a:r>
            <a:endParaRPr sz="2000" dirty="0">
              <a:solidFill>
                <a:srgbClr val="003A50"/>
              </a:solidFill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</a:pP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spreading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such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incidents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their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effects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on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multiple </a:t>
            </a:r>
            <a:r>
              <a:rPr sz="2000" spc="-484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dimensions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society.</a:t>
            </a:r>
            <a:endParaRPr sz="2000" dirty="0">
              <a:solidFill>
                <a:srgbClr val="003A50"/>
              </a:solidFill>
              <a:latin typeface="Roboto"/>
              <a:cs typeface="Robo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8BA377F-3FBD-571A-6636-B563EC218FD5}"/>
              </a:ext>
            </a:extLst>
          </p:cNvPr>
          <p:cNvSpPr txBox="1"/>
          <p:nvPr/>
        </p:nvSpPr>
        <p:spPr>
          <a:xfrm>
            <a:off x="2045330" y="2792279"/>
            <a:ext cx="1984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50" dirty="0">
                <a:solidFill>
                  <a:srgbClr val="003A50"/>
                </a:solidFill>
                <a:latin typeface="Aeonik" panose="02010503030300000000" pitchFamily="2" charset="0"/>
                <a:cs typeface="Tahoma"/>
              </a:rPr>
              <a:t>Analyse</a:t>
            </a:r>
            <a:endParaRPr sz="4200" dirty="0">
              <a:solidFill>
                <a:srgbClr val="003A50"/>
              </a:solidFill>
              <a:latin typeface="Aeonik" panose="02010503030300000000" pitchFamily="2" charset="0"/>
              <a:cs typeface="Tahoma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7E94675-CECD-1609-5408-F4BF2B66AED2}"/>
              </a:ext>
            </a:extLst>
          </p:cNvPr>
          <p:cNvSpPr txBox="1"/>
          <p:nvPr/>
        </p:nvSpPr>
        <p:spPr>
          <a:xfrm>
            <a:off x="9241804" y="3993700"/>
            <a:ext cx="561276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Comprising </a:t>
            </a:r>
            <a:r>
              <a:rPr sz="2000" spc="-15" dirty="0">
                <a:solidFill>
                  <a:srgbClr val="003A50"/>
                </a:solidFill>
                <a:latin typeface="Roboto"/>
                <a:cs typeface="Roboto"/>
              </a:rPr>
              <a:t>a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set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innovative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technological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 developments, </a:t>
            </a:r>
            <a:r>
              <a:rPr sz="2000" spc="-20" dirty="0">
                <a:solidFill>
                  <a:srgbClr val="003A50"/>
                </a:solidFill>
                <a:latin typeface="Roboto"/>
                <a:cs typeface="Roboto"/>
              </a:rPr>
              <a:t>FERMI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facilitate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EU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Police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Authorities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to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detect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monitor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the 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way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that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spread,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both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in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terms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locations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 within </a:t>
            </a:r>
            <a:r>
              <a:rPr sz="2000" spc="-480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A50"/>
                </a:solidFill>
                <a:latin typeface="Roboto"/>
                <a:cs typeface="Roboto"/>
              </a:rPr>
              <a:t>different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segments </a:t>
            </a:r>
            <a:r>
              <a:rPr sz="2000" spc="5" dirty="0">
                <a:solidFill>
                  <a:srgbClr val="003A50"/>
                </a:solidFill>
                <a:latin typeface="Roboto"/>
                <a:cs typeface="Roboto"/>
              </a:rPr>
              <a:t>of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the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society, </a:t>
            </a:r>
            <a:r>
              <a:rPr sz="2000" spc="-35" dirty="0">
                <a:solidFill>
                  <a:srgbClr val="003A50"/>
                </a:solidFill>
                <a:latin typeface="Roboto"/>
                <a:cs typeface="Roboto"/>
              </a:rPr>
              <a:t>and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to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put </a:t>
            </a:r>
            <a:r>
              <a:rPr sz="2000" spc="-50" dirty="0">
                <a:solidFill>
                  <a:srgbClr val="003A50"/>
                </a:solidFill>
                <a:latin typeface="Roboto"/>
                <a:cs typeface="Roboto"/>
              </a:rPr>
              <a:t>in 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A50"/>
                </a:solidFill>
                <a:latin typeface="Roboto"/>
                <a:cs typeface="Roboto"/>
              </a:rPr>
              <a:t>place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relevant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security</a:t>
            </a:r>
            <a:r>
              <a:rPr sz="2000" spc="-45" dirty="0">
                <a:solidFill>
                  <a:srgbClr val="003A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A50"/>
                </a:solidFill>
                <a:latin typeface="Roboto"/>
                <a:cs typeface="Roboto"/>
              </a:rPr>
              <a:t>countermeasures.</a:t>
            </a:r>
            <a:endParaRPr sz="2000">
              <a:solidFill>
                <a:srgbClr val="003A50"/>
              </a:solidFill>
              <a:latin typeface="Roboto"/>
              <a:cs typeface="Robot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3CB11EA-1356-17F3-1E10-03AC1E9D463A}"/>
              </a:ext>
            </a:extLst>
          </p:cNvPr>
          <p:cNvSpPr txBox="1"/>
          <p:nvPr/>
        </p:nvSpPr>
        <p:spPr>
          <a:xfrm>
            <a:off x="9226547" y="2792279"/>
            <a:ext cx="20123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70" dirty="0">
                <a:solidFill>
                  <a:srgbClr val="003A50"/>
                </a:solidFill>
                <a:latin typeface="Aeonik" panose="02010503030300000000" pitchFamily="2" charset="0"/>
                <a:cs typeface="Tahoma"/>
              </a:rPr>
              <a:t>Support</a:t>
            </a:r>
            <a:endParaRPr sz="4200" dirty="0">
              <a:solidFill>
                <a:srgbClr val="003A50"/>
              </a:solidFill>
              <a:latin typeface="Aeonik" panose="02010503030300000000" pitchFamily="2" charset="0"/>
              <a:cs typeface="Tahoma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27F426C-A37E-C31C-1292-9166632C3E18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77660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dirty="0">
                <a:solidFill>
                  <a:srgbClr val="003A50"/>
                </a:solidFill>
                <a:latin typeface="Aeonik" panose="02010503030300000000" pitchFamily="2" charset="0"/>
              </a:rPr>
              <a:t>Title Info number three</a:t>
            </a:r>
          </a:p>
        </p:txBody>
      </p:sp>
    </p:spTree>
    <p:extLst>
      <p:ext uri="{BB962C8B-B14F-4D97-AF65-F5344CB8AC3E}">
        <p14:creationId xmlns:p14="http://schemas.microsoft.com/office/powerpoint/2010/main" val="285597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701712E4-95EC-D585-5E8F-D4D2F78F921D}"/>
              </a:ext>
            </a:extLst>
          </p:cNvPr>
          <p:cNvSpPr txBox="1"/>
          <p:nvPr/>
        </p:nvSpPr>
        <p:spPr>
          <a:xfrm>
            <a:off x="2060581" y="3993700"/>
            <a:ext cx="621855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325">
              <a:lnSpc>
                <a:spcPct val="1125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FERMI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exploit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holistic and </a:t>
            </a:r>
            <a:r>
              <a:rPr sz="2000" spc="-60" dirty="0">
                <a:solidFill>
                  <a:srgbClr val="FFFFFF"/>
                </a:solidFill>
                <a:latin typeface="Roboto"/>
                <a:cs typeface="Roboto"/>
              </a:rPr>
              <a:t>cross-disciplinary </a:t>
            </a:r>
            <a:r>
              <a:rPr sz="20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methodology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towards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framework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that will 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thoroughly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analyse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D&amp;FN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 their sources,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in combination 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with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all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socioeconomic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factors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that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may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affect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both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</a:pP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spreading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such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incidents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their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effects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multiple </a:t>
            </a:r>
            <a:r>
              <a:rPr sz="2000" spc="-48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dimensions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society.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8686766-F3E5-6661-C21A-122AA9B5B770}"/>
              </a:ext>
            </a:extLst>
          </p:cNvPr>
          <p:cNvSpPr txBox="1"/>
          <p:nvPr/>
        </p:nvSpPr>
        <p:spPr>
          <a:xfrm>
            <a:off x="2045330" y="2792279"/>
            <a:ext cx="1984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50" dirty="0">
                <a:solidFill>
                  <a:srgbClr val="FFFFFF"/>
                </a:solidFill>
                <a:latin typeface="Aeonik" panose="02010503030300000000" pitchFamily="2" charset="0"/>
                <a:cs typeface="Tahoma"/>
              </a:rPr>
              <a:t>Analyse</a:t>
            </a:r>
            <a:endParaRPr sz="4200" dirty="0">
              <a:latin typeface="Aeonik" panose="02010503030300000000" pitchFamily="2" charset="0"/>
              <a:cs typeface="Tahom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B335168-A603-11E8-71EA-9BF7EFCB242C}"/>
              </a:ext>
            </a:extLst>
          </p:cNvPr>
          <p:cNvSpPr txBox="1"/>
          <p:nvPr/>
        </p:nvSpPr>
        <p:spPr>
          <a:xfrm>
            <a:off x="9241804" y="3993700"/>
            <a:ext cx="561276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Comprising </a:t>
            </a:r>
            <a:r>
              <a:rPr sz="2000" spc="-15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set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innovative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technological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 developments, </a:t>
            </a:r>
            <a:r>
              <a:rPr sz="2000" spc="-20" dirty="0">
                <a:solidFill>
                  <a:srgbClr val="FFFFFF"/>
                </a:solidFill>
                <a:latin typeface="Roboto"/>
                <a:cs typeface="Roboto"/>
              </a:rPr>
              <a:t>FERMI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facilitate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EU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Police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Authorities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detect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monitor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way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that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spread,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both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terms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locations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 within </a:t>
            </a:r>
            <a:r>
              <a:rPr sz="2000" spc="-4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Roboto"/>
                <a:cs typeface="Roboto"/>
              </a:rPr>
              <a:t>different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segments </a:t>
            </a:r>
            <a:r>
              <a:rPr sz="2000" spc="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society, </a:t>
            </a:r>
            <a:r>
              <a:rPr sz="2000" spc="-35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put </a:t>
            </a:r>
            <a:r>
              <a:rPr sz="2000" spc="-50" dirty="0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Roboto"/>
                <a:cs typeface="Roboto"/>
              </a:rPr>
              <a:t>place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relevant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security</a:t>
            </a:r>
            <a:r>
              <a:rPr sz="20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countermeasures.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A1C4E72-E5B6-C096-9CA7-D202E03C0E47}"/>
              </a:ext>
            </a:extLst>
          </p:cNvPr>
          <p:cNvSpPr txBox="1"/>
          <p:nvPr/>
        </p:nvSpPr>
        <p:spPr>
          <a:xfrm>
            <a:off x="9226547" y="2792279"/>
            <a:ext cx="20123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70" dirty="0">
                <a:solidFill>
                  <a:srgbClr val="FFFFFF"/>
                </a:solidFill>
                <a:latin typeface="Aeonik" panose="02010503030300000000" pitchFamily="2" charset="0"/>
                <a:cs typeface="Tahoma"/>
              </a:rPr>
              <a:t>Support</a:t>
            </a:r>
            <a:endParaRPr sz="4200" dirty="0">
              <a:latin typeface="Aeonik" panose="02010503030300000000" pitchFamily="2" charset="0"/>
              <a:cs typeface="Tahoma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A165D58-0AAC-E21C-644A-15267C415EE6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77660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spc="-50" dirty="0">
                <a:solidFill>
                  <a:srgbClr val="FFFFFF"/>
                </a:solidFill>
                <a:latin typeface="Aeonik" panose="02010503030300000000" pitchFamily="2" charset="0"/>
              </a:rPr>
              <a:t>Title Info number four</a:t>
            </a:r>
          </a:p>
        </p:txBody>
      </p:sp>
    </p:spTree>
    <p:extLst>
      <p:ext uri="{BB962C8B-B14F-4D97-AF65-F5344CB8AC3E}">
        <p14:creationId xmlns:p14="http://schemas.microsoft.com/office/powerpoint/2010/main" val="144206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0" descr="a graph that represents&#10;&#10;70% Predicting which kind of D&amp;FN will lead to&#10;20% Predicting authors of those crimes&#10;10% What are the environment and context where  the criminal event will occur&#10;">
            <a:extLst>
              <a:ext uri="{FF2B5EF4-FFF2-40B4-BE49-F238E27FC236}">
                <a16:creationId xmlns:a16="http://schemas.microsoft.com/office/drawing/2014/main" id="{BC2CB0F7-DED8-6A25-DE9C-16494411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50" y="2498495"/>
            <a:ext cx="3894456" cy="261707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229FB272-B5FC-5681-3429-9F2BCB0B64BD}"/>
              </a:ext>
            </a:extLst>
          </p:cNvPr>
          <p:cNvSpPr txBox="1"/>
          <p:nvPr/>
        </p:nvSpPr>
        <p:spPr>
          <a:xfrm>
            <a:off x="2045330" y="5410198"/>
            <a:ext cx="5348605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3950"/>
                </a:solidFill>
                <a:latin typeface="Aeonik" panose="02010503030300000000" pitchFamily="2" charset="0"/>
                <a:cs typeface="Tahoma"/>
              </a:rPr>
              <a:t>Graphics 1</a:t>
            </a:r>
            <a:endParaRPr sz="3000" dirty="0">
              <a:latin typeface="Aeonik" panose="02010503030300000000" pitchFamily="2" charset="0"/>
              <a:cs typeface="Tahoma"/>
            </a:endParaRPr>
          </a:p>
          <a:p>
            <a:pPr marL="405765" marR="357505">
              <a:lnSpc>
                <a:spcPct val="162500"/>
              </a:lnSpc>
              <a:spcBef>
                <a:spcPts val="900"/>
              </a:spcBef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which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kind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lead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those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endParaRPr sz="2000" dirty="0">
              <a:latin typeface="Roboto"/>
              <a:cs typeface="Roboto"/>
            </a:endParaRPr>
          </a:p>
          <a:p>
            <a:pPr marL="405765" marR="5080">
              <a:lnSpc>
                <a:spcPct val="116700"/>
              </a:lnSpc>
              <a:spcBef>
                <a:spcPts val="1100"/>
              </a:spcBef>
            </a:pP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What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are the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environment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context where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criminal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event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occur</a:t>
            </a:r>
            <a:endParaRPr sz="2000" dirty="0">
              <a:latin typeface="Roboto"/>
              <a:cs typeface="Roboto"/>
            </a:endParaRPr>
          </a:p>
        </p:txBody>
      </p:sp>
      <p:pic>
        <p:nvPicPr>
          <p:cNvPr id="7" name="object 13" descr="bullet point dark blue">
            <a:extLst>
              <a:ext uri="{FF2B5EF4-FFF2-40B4-BE49-F238E27FC236}">
                <a16:creationId xmlns:a16="http://schemas.microsoft.com/office/drawing/2014/main" id="{F2A99FB9-7F1E-C80F-AF36-39F0CA3085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8030" y="6268836"/>
            <a:ext cx="187960" cy="187972"/>
          </a:xfrm>
          <a:prstGeom prst="rect">
            <a:avLst/>
          </a:prstGeom>
        </p:spPr>
      </p:pic>
      <p:pic>
        <p:nvPicPr>
          <p:cNvPr id="8" name="object 15" descr="bullet point green">
            <a:extLst>
              <a:ext uri="{FF2B5EF4-FFF2-40B4-BE49-F238E27FC236}">
                <a16:creationId xmlns:a16="http://schemas.microsoft.com/office/drawing/2014/main" id="{C29CD2BF-2DF0-8BCF-2DFC-0E10D34A2D8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8030" y="6781920"/>
            <a:ext cx="187960" cy="187972"/>
          </a:xfrm>
          <a:prstGeom prst="rect">
            <a:avLst/>
          </a:prstGeom>
        </p:spPr>
      </p:pic>
      <p:pic>
        <p:nvPicPr>
          <p:cNvPr id="9" name="object 17" descr="bullet point blue">
            <a:extLst>
              <a:ext uri="{FF2B5EF4-FFF2-40B4-BE49-F238E27FC236}">
                <a16:creationId xmlns:a16="http://schemas.microsoft.com/office/drawing/2014/main" id="{8DFEA6C6-3FB9-0C46-E361-0637746353A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8030" y="7264520"/>
            <a:ext cx="187960" cy="187972"/>
          </a:xfrm>
          <a:prstGeom prst="rect">
            <a:avLst/>
          </a:prstGeom>
        </p:spPr>
      </p:pic>
      <p:pic>
        <p:nvPicPr>
          <p:cNvPr id="10" name="Imagen 29" descr="a graph that represents&#10;&#10;15% Predicting which kind of D&amp;FN will lead to  &#10;10% Predicting victims and targets&#10;75% What are the environment and context where  the criminal event will occur&#10;">
            <a:extLst>
              <a:ext uri="{FF2B5EF4-FFF2-40B4-BE49-F238E27FC236}">
                <a16:creationId xmlns:a16="http://schemas.microsoft.com/office/drawing/2014/main" id="{CD07ADC4-2FB2-027F-488B-579D95707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0" y="2498495"/>
            <a:ext cx="3894457" cy="2617075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9857A94D-AE2C-BB7C-AB4C-917FDAB62526}"/>
              </a:ext>
            </a:extLst>
          </p:cNvPr>
          <p:cNvSpPr txBox="1"/>
          <p:nvPr/>
        </p:nvSpPr>
        <p:spPr>
          <a:xfrm>
            <a:off x="8883650" y="5410198"/>
            <a:ext cx="5347970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3950"/>
                </a:solidFill>
                <a:latin typeface="Aeonik" panose="02010503030300000000" pitchFamily="2" charset="0"/>
                <a:cs typeface="Tahoma"/>
              </a:rPr>
              <a:t>Graphics 2</a:t>
            </a:r>
            <a:endParaRPr sz="3000" dirty="0">
              <a:latin typeface="Aeonik" panose="02010503030300000000" pitchFamily="2" charset="0"/>
              <a:cs typeface="Tahoma"/>
            </a:endParaRPr>
          </a:p>
          <a:p>
            <a:pPr marL="406400" marR="357505">
              <a:lnSpc>
                <a:spcPct val="162500"/>
              </a:lnSpc>
              <a:spcBef>
                <a:spcPts val="900"/>
              </a:spcBef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which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kind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lead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targets</a:t>
            </a:r>
            <a:endParaRPr sz="2000" dirty="0">
              <a:latin typeface="Roboto"/>
              <a:cs typeface="Roboto"/>
            </a:endParaRPr>
          </a:p>
          <a:p>
            <a:pPr marL="406400" marR="5080">
              <a:lnSpc>
                <a:spcPct val="116700"/>
              </a:lnSpc>
              <a:spcBef>
                <a:spcPts val="1100"/>
              </a:spcBef>
            </a:pP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What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are the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environment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context where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criminal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event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occur</a:t>
            </a:r>
            <a:endParaRPr sz="2000" dirty="0">
              <a:latin typeface="Roboto"/>
              <a:cs typeface="Roboto"/>
            </a:endParaRPr>
          </a:p>
        </p:txBody>
      </p:sp>
      <p:pic>
        <p:nvPicPr>
          <p:cNvPr id="12" name="object 14" descr="bullet point dark blue">
            <a:extLst>
              <a:ext uri="{FF2B5EF4-FFF2-40B4-BE49-F238E27FC236}">
                <a16:creationId xmlns:a16="http://schemas.microsoft.com/office/drawing/2014/main" id="{D7326505-322D-7A46-2F05-B78D12565F0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96350" y="6268836"/>
            <a:ext cx="187959" cy="187972"/>
          </a:xfrm>
          <a:prstGeom prst="rect">
            <a:avLst/>
          </a:prstGeom>
        </p:spPr>
      </p:pic>
      <p:pic>
        <p:nvPicPr>
          <p:cNvPr id="13" name="object 16" descr="bullet point green">
            <a:extLst>
              <a:ext uri="{FF2B5EF4-FFF2-40B4-BE49-F238E27FC236}">
                <a16:creationId xmlns:a16="http://schemas.microsoft.com/office/drawing/2014/main" id="{D4F35246-083E-FAE2-B851-5E8B9816E79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6350" y="6781920"/>
            <a:ext cx="187959" cy="187972"/>
          </a:xfrm>
          <a:prstGeom prst="rect">
            <a:avLst/>
          </a:prstGeom>
        </p:spPr>
      </p:pic>
      <p:pic>
        <p:nvPicPr>
          <p:cNvPr id="14" name="object 18" descr="bullet point blue">
            <a:extLst>
              <a:ext uri="{FF2B5EF4-FFF2-40B4-BE49-F238E27FC236}">
                <a16:creationId xmlns:a16="http://schemas.microsoft.com/office/drawing/2014/main" id="{C23A68BC-1509-CD61-0664-95087F3EB6E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96350" y="7264520"/>
            <a:ext cx="187959" cy="187972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FD64EB20-08DD-0DD4-C5CC-0EFE134FB44D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73894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dirty="0">
                <a:latin typeface="Aeonik" panose="02010503030300000000" pitchFamily="2" charset="0"/>
              </a:rPr>
              <a:t>Title Info number five </a:t>
            </a:r>
          </a:p>
        </p:txBody>
      </p:sp>
    </p:spTree>
    <p:extLst>
      <p:ext uri="{BB962C8B-B14F-4D97-AF65-F5344CB8AC3E}">
        <p14:creationId xmlns:p14="http://schemas.microsoft.com/office/powerpoint/2010/main" val="19746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46BB8E3-DD71-9CA7-D673-C989A4458629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73894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dirty="0">
                <a:latin typeface="Aeonik" panose="02010503030300000000" pitchFamily="2" charset="0"/>
              </a:rPr>
              <a:t>Title Info number six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21AE4FA-BEFB-9147-BFC5-EF4340C72FCE}"/>
              </a:ext>
            </a:extLst>
          </p:cNvPr>
          <p:cNvSpPr txBox="1"/>
          <p:nvPr/>
        </p:nvSpPr>
        <p:spPr>
          <a:xfrm>
            <a:off x="2060581" y="2888800"/>
            <a:ext cx="9566275" cy="241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Analyse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direct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risks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posed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by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offline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world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minimise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impact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by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which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kind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lead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targets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those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those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What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are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environment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and context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where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criminal event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occur</a:t>
            </a:r>
            <a:endParaRPr sz="2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9549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341E327-2C05-0527-C491-A8677362348F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98234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>
                <a:latin typeface="Aeonik" panose="02010503030300000000" pitchFamily="2" charset="0"/>
              </a:rPr>
              <a:t>Title Info number six A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71B07C4-A417-6E17-4F90-8EF92038E571}"/>
              </a:ext>
            </a:extLst>
          </p:cNvPr>
          <p:cNvSpPr txBox="1"/>
          <p:nvPr/>
        </p:nvSpPr>
        <p:spPr>
          <a:xfrm>
            <a:off x="2060581" y="2888800"/>
            <a:ext cx="9566275" cy="241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Analyse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direct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risks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posed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by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offline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world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minimise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impact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by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which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kind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lead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to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targets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those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Predicting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those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What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are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environment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and context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where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criminal event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occur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54537FA-3493-CBB9-1739-0B8C855CC0AC}"/>
              </a:ext>
            </a:extLst>
          </p:cNvPr>
          <p:cNvSpPr txBox="1"/>
          <p:nvPr/>
        </p:nvSpPr>
        <p:spPr>
          <a:xfrm>
            <a:off x="2060581" y="5854700"/>
            <a:ext cx="12708890" cy="21031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660"/>
              </a:spcBef>
            </a:pPr>
            <a:r>
              <a:rPr sz="4800" spc="-90" dirty="0">
                <a:solidFill>
                  <a:srgbClr val="003950"/>
                </a:solidFill>
                <a:latin typeface="Roboto"/>
                <a:cs typeface="Roboto"/>
              </a:rPr>
              <a:t>Design </a:t>
            </a:r>
            <a:r>
              <a:rPr sz="4800" spc="-110" dirty="0">
                <a:solidFill>
                  <a:srgbClr val="003950"/>
                </a:solidFill>
                <a:latin typeface="Roboto"/>
                <a:cs typeface="Roboto"/>
              </a:rPr>
              <a:t>training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4800" spc="-75" dirty="0">
                <a:solidFill>
                  <a:srgbClr val="003950"/>
                </a:solidFill>
                <a:latin typeface="Roboto"/>
                <a:cs typeface="Roboto"/>
              </a:rPr>
              <a:t>education material </a:t>
            </a:r>
            <a:r>
              <a:rPr sz="4800" spc="-40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48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European </a:t>
            </a:r>
            <a:r>
              <a:rPr sz="4800" spc="-65" dirty="0">
                <a:solidFill>
                  <a:srgbClr val="003950"/>
                </a:solidFill>
                <a:latin typeface="Roboto"/>
                <a:cs typeface="Roboto"/>
              </a:rPr>
              <a:t>Police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Authorities, </a:t>
            </a:r>
            <a:r>
              <a:rPr sz="4800" spc="-75" dirty="0">
                <a:solidFill>
                  <a:srgbClr val="003950"/>
                </a:solidFill>
                <a:latin typeface="Roboto"/>
                <a:cs typeface="Roboto"/>
              </a:rPr>
              <a:t>other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professionals </a:t>
            </a:r>
            <a:r>
              <a:rPr sz="4800" spc="-11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4800" spc="-10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75" dirty="0">
                <a:solidFill>
                  <a:srgbClr val="003950"/>
                </a:solidFill>
                <a:latin typeface="Roboto"/>
                <a:cs typeface="Roboto"/>
              </a:rPr>
              <a:t>stakeholders,</a:t>
            </a:r>
            <a:r>
              <a:rPr sz="4800" spc="-10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80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4800" spc="-10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60" dirty="0">
                <a:solidFill>
                  <a:srgbClr val="003950"/>
                </a:solidFill>
                <a:latin typeface="Roboto"/>
                <a:cs typeface="Roboto"/>
              </a:rPr>
              <a:t>EU</a:t>
            </a:r>
            <a:r>
              <a:rPr sz="4800" spc="-10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4800" spc="-90" dirty="0">
                <a:solidFill>
                  <a:srgbClr val="003950"/>
                </a:solidFill>
                <a:latin typeface="Roboto"/>
                <a:cs typeface="Roboto"/>
              </a:rPr>
              <a:t>citizens</a:t>
            </a:r>
            <a:endParaRPr sz="4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3326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4D39E0C-2566-C7EF-3D78-6BC6A6D8BECF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86042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>
                <a:latin typeface="Aeonik" panose="02010503030300000000" pitchFamily="2" charset="0"/>
              </a:rPr>
              <a:t>Title Info number seven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2C1ED65-FDDC-3203-8BF5-AD84B2CC06CC}"/>
              </a:ext>
            </a:extLst>
          </p:cNvPr>
          <p:cNvSpPr txBox="1"/>
          <p:nvPr/>
        </p:nvSpPr>
        <p:spPr>
          <a:xfrm>
            <a:off x="2060581" y="2850700"/>
            <a:ext cx="12960985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125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Swarm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Learning module: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decentralized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machine-learning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approach that unites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edge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computing,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blockchain-based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90" dirty="0">
                <a:solidFill>
                  <a:srgbClr val="003950"/>
                </a:solidFill>
                <a:latin typeface="Roboto"/>
                <a:cs typeface="Roboto"/>
              </a:rPr>
              <a:t>peer-to-peer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networking and coordination while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maintaining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confidentiality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without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need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central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coordinator,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thereby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going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beyond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federated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learning.</a:t>
            </a:r>
            <a:endParaRPr sz="2000" dirty="0">
              <a:latin typeface="Roboto"/>
              <a:cs typeface="Roboto"/>
            </a:endParaRPr>
          </a:p>
          <a:p>
            <a:pPr marL="12700" marR="34925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Sentiment </a:t>
            </a:r>
            <a:r>
              <a:rPr sz="2000" b="1" spc="-30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b="1" spc="-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fake news: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further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fake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news based on the 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BERT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model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(Bidirectional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Encoder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Representations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Transformers)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with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wide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variety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Natural Language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Processing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(NLP)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tasks.</a:t>
            </a:r>
            <a:endParaRPr sz="2000" dirty="0">
              <a:latin typeface="Roboto"/>
              <a:cs typeface="Roboto"/>
            </a:endParaRPr>
          </a:p>
          <a:p>
            <a:pPr marL="12700" marR="325120">
              <a:lnSpc>
                <a:spcPct val="1125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003950"/>
                </a:solidFill>
                <a:latin typeface="Roboto"/>
                <a:cs typeface="Roboto"/>
              </a:rPr>
              <a:t>Crimes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impact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predictor: </a:t>
            </a:r>
            <a:r>
              <a:rPr sz="2000" spc="-70" dirty="0">
                <a:solidFill>
                  <a:srgbClr val="003950"/>
                </a:solidFill>
                <a:latin typeface="Roboto"/>
                <a:cs typeface="Roboto"/>
              </a:rPr>
              <a:t>AI-based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predictive tool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forecasting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spatiotemporal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evolution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D&amp;FN-enabled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offline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crimes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producing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65" dirty="0">
                <a:solidFill>
                  <a:srgbClr val="003950"/>
                </a:solidFill>
                <a:latin typeface="Roboto"/>
                <a:cs typeface="Roboto"/>
              </a:rPr>
              <a:t>bigdata-based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profiling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D&amp;FNenabled.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1000"/>
              </a:spcBef>
            </a:pP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Disinformation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sources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spread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analyser: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Set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tools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analysing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in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depth the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sources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disinformation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the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potential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spread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D&amp;FN,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as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well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as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potential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impact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these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spreads.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419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2A86B89-16F9-9F30-24A8-2C10F0F116F5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864255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dirty="0">
                <a:latin typeface="Aeonik" panose="02010503030300000000" pitchFamily="2" charset="0"/>
              </a:rPr>
              <a:t>Title Info number eight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C883350-3EB6-4C33-B13B-A0FF4F01DE62}"/>
              </a:ext>
            </a:extLst>
          </p:cNvPr>
          <p:cNvSpPr txBox="1"/>
          <p:nvPr/>
        </p:nvSpPr>
        <p:spPr>
          <a:xfrm>
            <a:off x="2060581" y="2850700"/>
            <a:ext cx="6487160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950"/>
                </a:solidFill>
                <a:latin typeface="Roboto"/>
                <a:cs typeface="Roboto"/>
              </a:rPr>
              <a:t>Crimes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impact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predictor: </a:t>
            </a:r>
            <a:r>
              <a:rPr sz="2000" spc="-70" dirty="0">
                <a:solidFill>
                  <a:srgbClr val="003950"/>
                </a:solidFill>
                <a:latin typeface="Roboto"/>
                <a:cs typeface="Roboto"/>
              </a:rPr>
              <a:t>AI-based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predictive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tool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forecasting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spatiotemporal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evolution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D&amp;FN-enabled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offline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crimes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producing </a:t>
            </a:r>
            <a:r>
              <a:rPr sz="2000" spc="-85" dirty="0">
                <a:solidFill>
                  <a:srgbClr val="003950"/>
                </a:solidFill>
                <a:latin typeface="Roboto"/>
                <a:cs typeface="Roboto"/>
              </a:rPr>
              <a:t>bigdata- </a:t>
            </a:r>
            <a:r>
              <a:rPr sz="2000" spc="-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based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profiling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D&amp;FNenabled.</a:t>
            </a:r>
            <a:endParaRPr sz="2000" dirty="0">
              <a:latin typeface="Roboto"/>
              <a:cs typeface="Roboto"/>
            </a:endParaRPr>
          </a:p>
          <a:p>
            <a:pPr marL="12700" marR="137160">
              <a:lnSpc>
                <a:spcPct val="112500"/>
              </a:lnSpc>
              <a:spcBef>
                <a:spcPts val="1000"/>
              </a:spcBef>
            </a:pP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Behavioural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profiler: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integrating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information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different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sources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behavioural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profiling </a:t>
            </a:r>
            <a:r>
              <a:rPr sz="2000" spc="-10" dirty="0">
                <a:solidFill>
                  <a:srgbClr val="003950"/>
                </a:solidFill>
                <a:latin typeface="Roboto"/>
                <a:cs typeface="Roboto"/>
              </a:rPr>
              <a:t>.</a:t>
            </a:r>
            <a:endParaRPr sz="2000" dirty="0">
              <a:latin typeface="Roboto"/>
              <a:cs typeface="Roboto"/>
            </a:endParaRPr>
          </a:p>
          <a:p>
            <a:pPr marL="12700" marR="23495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FERMI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disinformation watch: </a:t>
            </a:r>
            <a:r>
              <a:rPr sz="2000" b="1" spc="-15" dirty="0">
                <a:solidFill>
                  <a:srgbClr val="003950"/>
                </a:solidFill>
                <a:latin typeface="Roboto Bk"/>
                <a:cs typeface="Roboto Bk"/>
              </a:rPr>
              <a:t>FERMI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create 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training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material and deploy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relevant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sessions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focusing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on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risk and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threats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and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identification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implementation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cost-effective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security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measures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025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7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2201A3E-07F6-32EC-7B02-F736CF50048C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5780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spc="-50">
                <a:latin typeface="Aeonik" panose="02010503030300000000" pitchFamily="2" charset="0"/>
              </a:rPr>
              <a:t>T</a:t>
            </a:r>
            <a:r>
              <a:rPr lang="en-GB" sz="6000" spc="-125">
                <a:latin typeface="Aeonik" panose="02010503030300000000" pitchFamily="2" charset="0"/>
              </a:rPr>
              <a:t>itle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15">
                <a:latin typeface="Aeonik" panose="02010503030300000000" pitchFamily="2" charset="0"/>
              </a:rPr>
              <a:t>numbe</a:t>
            </a:r>
            <a:r>
              <a:rPr lang="en-GB" sz="6000" spc="45">
                <a:latin typeface="Aeonik" panose="02010503030300000000" pitchFamily="2" charset="0"/>
              </a:rPr>
              <a:t>r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-55">
                <a:latin typeface="Aeonik" panose="02010503030300000000" pitchFamily="2" charset="0"/>
              </a:rPr>
              <a:t>nine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D20EBD3-D412-772E-2508-710512698607}"/>
              </a:ext>
            </a:extLst>
          </p:cNvPr>
          <p:cNvSpPr txBox="1"/>
          <p:nvPr/>
        </p:nvSpPr>
        <p:spPr>
          <a:xfrm>
            <a:off x="2060581" y="2850700"/>
            <a:ext cx="6487160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950"/>
                </a:solidFill>
                <a:latin typeface="Roboto"/>
                <a:cs typeface="Roboto"/>
              </a:rPr>
              <a:t>Crimes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impact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predictor: </a:t>
            </a:r>
            <a:r>
              <a:rPr sz="2000" spc="-70" dirty="0">
                <a:solidFill>
                  <a:srgbClr val="003950"/>
                </a:solidFill>
                <a:latin typeface="Roboto"/>
                <a:cs typeface="Roboto"/>
              </a:rPr>
              <a:t>AI-based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predictive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tool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forecasting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spatiotemporal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evolution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D&amp;FN-enabled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offline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crimes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producing </a:t>
            </a:r>
            <a:r>
              <a:rPr sz="2000" spc="-85" dirty="0">
                <a:solidFill>
                  <a:srgbClr val="003950"/>
                </a:solidFill>
                <a:latin typeface="Roboto"/>
                <a:cs typeface="Roboto"/>
              </a:rPr>
              <a:t>bigdata- </a:t>
            </a:r>
            <a:r>
              <a:rPr sz="2000" spc="-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based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profiling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authors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victims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D&amp;FN-induced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D&amp;FNenabled.</a:t>
            </a:r>
            <a:endParaRPr sz="2000">
              <a:latin typeface="Roboto"/>
              <a:cs typeface="Roboto"/>
            </a:endParaRPr>
          </a:p>
          <a:p>
            <a:pPr marL="12700" marR="137160">
              <a:lnSpc>
                <a:spcPct val="112500"/>
              </a:lnSpc>
              <a:spcBef>
                <a:spcPts val="1000"/>
              </a:spcBef>
            </a:pP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Behavioural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profiler: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integrating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information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different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sources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behavioural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profiling </a:t>
            </a:r>
            <a:r>
              <a:rPr sz="2000" spc="-10" dirty="0">
                <a:solidFill>
                  <a:srgbClr val="003950"/>
                </a:solidFill>
                <a:latin typeface="Roboto"/>
                <a:cs typeface="Roboto"/>
              </a:rPr>
              <a:t>.</a:t>
            </a:r>
            <a:endParaRPr sz="2000">
              <a:latin typeface="Roboto"/>
              <a:cs typeface="Roboto"/>
            </a:endParaRPr>
          </a:p>
          <a:p>
            <a:pPr marL="12700" marR="23495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FERMI </a:t>
            </a:r>
            <a:r>
              <a:rPr sz="2000" b="1" spc="-25" dirty="0">
                <a:solidFill>
                  <a:srgbClr val="003950"/>
                </a:solidFill>
                <a:latin typeface="Roboto"/>
                <a:cs typeface="Roboto"/>
              </a:rPr>
              <a:t>disinformation watch: </a:t>
            </a:r>
            <a:r>
              <a:rPr sz="2000" b="1" spc="-15" dirty="0">
                <a:solidFill>
                  <a:srgbClr val="003950"/>
                </a:solidFill>
                <a:latin typeface="Roboto Bk"/>
                <a:cs typeface="Roboto Bk"/>
              </a:rPr>
              <a:t>FERMI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create 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training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material and deploy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relevant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sessions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focusing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on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risk and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threats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and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identification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 implementation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cost-effective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security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measures</a:t>
            </a:r>
            <a:endParaRPr sz="2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063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8CC94E1-092A-04C2-42C7-025F9AA2C5C1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5445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spc="-50">
                <a:latin typeface="Aeonik" panose="02010503030300000000" pitchFamily="2" charset="0"/>
              </a:rPr>
              <a:t>T</a:t>
            </a:r>
            <a:r>
              <a:rPr lang="en-GB" sz="6000" spc="-125">
                <a:latin typeface="Aeonik" panose="02010503030300000000" pitchFamily="2" charset="0"/>
              </a:rPr>
              <a:t>itle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15">
                <a:latin typeface="Aeonik" panose="02010503030300000000" pitchFamily="2" charset="0"/>
              </a:rPr>
              <a:t>numbe</a:t>
            </a:r>
            <a:r>
              <a:rPr lang="en-GB" sz="6000" spc="45">
                <a:latin typeface="Aeonik" panose="02010503030300000000" pitchFamily="2" charset="0"/>
              </a:rPr>
              <a:t>r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-235">
                <a:latin typeface="Aeonik" panose="02010503030300000000" pitchFamily="2" charset="0"/>
              </a:rPr>
              <a:t>t</a:t>
            </a:r>
            <a:r>
              <a:rPr lang="en-GB" sz="6000" spc="50">
                <a:latin typeface="Aeonik" panose="02010503030300000000" pitchFamily="2" charset="0"/>
              </a:rPr>
              <a:t>en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1D7B3A-6623-CE1A-8903-E2CD4DC918DA}"/>
              </a:ext>
            </a:extLst>
          </p:cNvPr>
          <p:cNvSpPr txBox="1"/>
          <p:nvPr/>
        </p:nvSpPr>
        <p:spPr>
          <a:xfrm>
            <a:off x="2060581" y="2850700"/>
            <a:ext cx="6805295" cy="323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>
              <a:lnSpc>
                <a:spcPct val="1125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Swarm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Learning module: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decentralized </a:t>
            </a:r>
            <a:r>
              <a:rPr sz="2000" spc="-65" dirty="0">
                <a:solidFill>
                  <a:srgbClr val="003950"/>
                </a:solidFill>
                <a:latin typeface="Roboto"/>
                <a:cs typeface="Roboto"/>
              </a:rPr>
              <a:t>machine-learning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approach that unites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edge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computing,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blockchain-based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90" dirty="0">
                <a:solidFill>
                  <a:srgbClr val="003950"/>
                </a:solidFill>
                <a:latin typeface="Roboto"/>
                <a:cs typeface="Roboto"/>
              </a:rPr>
              <a:t>peer-to-peer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networking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coordination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while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maintaining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confidentiality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without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need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a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central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coordinator,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thereby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going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beyond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federated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learning.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Sentiment </a:t>
            </a:r>
            <a:r>
              <a:rPr sz="2000" b="1" spc="-30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b="1" spc="-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fake news: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further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fake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news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based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on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BERT</a:t>
            </a:r>
            <a:r>
              <a:rPr sz="2000" spc="-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model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(Bidirectional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Encoder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Representations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Transformers)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with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wide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variety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Natural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Language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Processing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(NLP)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tasks.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3716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5C179B4-80EE-EFA3-685A-B0225DECC29C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6534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spc="-50">
                <a:latin typeface="Aeonik" panose="02010503030300000000" pitchFamily="2" charset="0"/>
              </a:rPr>
              <a:t>T</a:t>
            </a:r>
            <a:r>
              <a:rPr lang="en-GB" sz="6000" spc="-125">
                <a:latin typeface="Aeonik" panose="02010503030300000000" pitchFamily="2" charset="0"/>
              </a:rPr>
              <a:t>itle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15">
                <a:latin typeface="Aeonik" panose="02010503030300000000" pitchFamily="2" charset="0"/>
              </a:rPr>
              <a:t>numbe</a:t>
            </a:r>
            <a:r>
              <a:rPr lang="en-GB" sz="6000" spc="45">
                <a:latin typeface="Aeonik" panose="02010503030300000000" pitchFamily="2" charset="0"/>
              </a:rPr>
              <a:t>r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-65">
                <a:latin typeface="Aeonik" panose="02010503030300000000" pitchFamily="2" charset="0"/>
              </a:rPr>
              <a:t>el</a:t>
            </a:r>
            <a:r>
              <a:rPr lang="en-GB" sz="6000" spc="20">
                <a:latin typeface="Aeonik" panose="02010503030300000000" pitchFamily="2" charset="0"/>
              </a:rPr>
              <a:t>e</a:t>
            </a:r>
            <a:r>
              <a:rPr lang="en-GB" sz="6000" spc="-225">
                <a:latin typeface="Aeonik" panose="02010503030300000000" pitchFamily="2" charset="0"/>
              </a:rPr>
              <a:t>v</a:t>
            </a:r>
            <a:r>
              <a:rPr lang="en-GB" sz="6000" spc="50">
                <a:latin typeface="Aeonik" panose="02010503030300000000" pitchFamily="2" charset="0"/>
              </a:rPr>
              <a:t>en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BF1C223-274B-5E25-B3B6-5270E6883CF9}"/>
              </a:ext>
            </a:extLst>
          </p:cNvPr>
          <p:cNvSpPr txBox="1"/>
          <p:nvPr/>
        </p:nvSpPr>
        <p:spPr>
          <a:xfrm>
            <a:off x="2060581" y="2850700"/>
            <a:ext cx="6805295" cy="323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>
              <a:lnSpc>
                <a:spcPct val="1125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Swarm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Learning module: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decentralized </a:t>
            </a:r>
            <a:r>
              <a:rPr sz="2000" spc="-65" dirty="0">
                <a:solidFill>
                  <a:srgbClr val="003950"/>
                </a:solidFill>
                <a:latin typeface="Roboto"/>
                <a:cs typeface="Roboto"/>
              </a:rPr>
              <a:t>machine-learning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approach that unites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edge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computing,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blockchain-based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90" dirty="0">
                <a:solidFill>
                  <a:srgbClr val="003950"/>
                </a:solidFill>
                <a:latin typeface="Roboto"/>
                <a:cs typeface="Roboto"/>
              </a:rPr>
              <a:t>peer-to-peer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networking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coordination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while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maintaining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confidentiality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without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need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a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central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coordinator,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thereby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going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beyond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federated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learning.</a:t>
            </a: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Sentiment </a:t>
            </a:r>
            <a:r>
              <a:rPr sz="2000" b="1" spc="-30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b="1" spc="-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fake news: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further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fake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news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based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on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BERT</a:t>
            </a:r>
            <a:r>
              <a:rPr sz="2000" spc="-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model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(Bidirectional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Encoder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Representations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Transformers)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with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wide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variety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Natural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Language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Processing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(NLP)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tasks.</a:t>
            </a:r>
            <a:endParaRPr sz="2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2699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6506D213-47EA-4589-F199-3BF6EE3A0B95}"/>
              </a:ext>
            </a:extLst>
          </p:cNvPr>
          <p:cNvSpPr txBox="1">
            <a:spLocks/>
          </p:cNvSpPr>
          <p:nvPr/>
        </p:nvSpPr>
        <p:spPr>
          <a:xfrm>
            <a:off x="736600" y="1045609"/>
            <a:ext cx="6534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spc="-50">
                <a:latin typeface="Aeonik" panose="02010503030300000000" pitchFamily="2" charset="0"/>
              </a:rPr>
              <a:t>T</a:t>
            </a:r>
            <a:r>
              <a:rPr lang="en-GB" sz="6000" spc="-125">
                <a:latin typeface="Aeonik" panose="02010503030300000000" pitchFamily="2" charset="0"/>
              </a:rPr>
              <a:t>itle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15">
                <a:latin typeface="Aeonik" panose="02010503030300000000" pitchFamily="2" charset="0"/>
              </a:rPr>
              <a:t>numbe</a:t>
            </a:r>
            <a:r>
              <a:rPr lang="en-GB" sz="6000" spc="45">
                <a:latin typeface="Aeonik" panose="02010503030300000000" pitchFamily="2" charset="0"/>
              </a:rPr>
              <a:t>r</a:t>
            </a:r>
            <a:r>
              <a:rPr lang="en-GB" sz="6000" spc="-425">
                <a:latin typeface="Aeonik" panose="02010503030300000000" pitchFamily="2" charset="0"/>
              </a:rPr>
              <a:t> </a:t>
            </a:r>
            <a:r>
              <a:rPr lang="en-GB" sz="6000" spc="-65">
                <a:latin typeface="Aeonik" panose="02010503030300000000" pitchFamily="2" charset="0"/>
              </a:rPr>
              <a:t>twelve</a:t>
            </a:r>
            <a:endParaRPr lang="en-GB" sz="6000" dirty="0">
              <a:latin typeface="Aeonik" panose="02010503030300000000" pitchFamily="2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3A26662-0965-4114-75DB-C70A79F5873B}"/>
              </a:ext>
            </a:extLst>
          </p:cNvPr>
          <p:cNvSpPr txBox="1"/>
          <p:nvPr/>
        </p:nvSpPr>
        <p:spPr>
          <a:xfrm>
            <a:off x="2060581" y="2850700"/>
            <a:ext cx="6805295" cy="323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>
              <a:lnSpc>
                <a:spcPct val="1125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Swarm </a:t>
            </a: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Learning module: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decentralized </a:t>
            </a:r>
            <a:r>
              <a:rPr sz="2000" spc="-65" dirty="0">
                <a:solidFill>
                  <a:srgbClr val="003950"/>
                </a:solidFill>
                <a:latin typeface="Roboto"/>
                <a:cs typeface="Roboto"/>
              </a:rPr>
              <a:t>machine-learning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approach that unites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edge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computing, </a:t>
            </a:r>
            <a:r>
              <a:rPr sz="2000" spc="-60" dirty="0">
                <a:solidFill>
                  <a:srgbClr val="003950"/>
                </a:solidFill>
                <a:latin typeface="Roboto"/>
                <a:cs typeface="Roboto"/>
              </a:rPr>
              <a:t>blockchain-based </a:t>
            </a:r>
            <a:r>
              <a:rPr sz="2000" spc="-5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90" dirty="0">
                <a:solidFill>
                  <a:srgbClr val="003950"/>
                </a:solidFill>
                <a:latin typeface="Roboto"/>
                <a:cs typeface="Roboto"/>
              </a:rPr>
              <a:t>peer-to-peer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networking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and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coordination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while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maintaining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confidentiality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without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need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a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central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coordinator,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thereby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going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beyond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federated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learning.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1000"/>
              </a:spcBef>
            </a:pPr>
            <a:r>
              <a:rPr sz="2000" b="1" spc="-20" dirty="0">
                <a:solidFill>
                  <a:srgbClr val="003950"/>
                </a:solidFill>
                <a:latin typeface="Roboto"/>
                <a:cs typeface="Roboto"/>
              </a:rPr>
              <a:t>Sentiment </a:t>
            </a:r>
            <a:r>
              <a:rPr sz="2000" b="1" spc="-30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b="1" spc="-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b="1" spc="-15" dirty="0">
                <a:solidFill>
                  <a:srgbClr val="003950"/>
                </a:solidFill>
                <a:latin typeface="Roboto"/>
                <a:cs typeface="Roboto"/>
              </a:rPr>
              <a:t>fake news: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Module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for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further </a:t>
            </a:r>
            <a:r>
              <a:rPr sz="2000" spc="-484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analysis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fake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news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based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on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the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BERT</a:t>
            </a:r>
            <a:r>
              <a:rPr sz="2000" spc="-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model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(Bidirectional </a:t>
            </a:r>
            <a:r>
              <a:rPr sz="2000" spc="-48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003950"/>
                </a:solidFill>
                <a:latin typeface="Roboto"/>
                <a:cs typeface="Roboto"/>
              </a:rPr>
              <a:t>Encoder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Representations </a:t>
            </a:r>
            <a:r>
              <a:rPr sz="2000" spc="-20" dirty="0">
                <a:solidFill>
                  <a:srgbClr val="003950"/>
                </a:solidFill>
                <a:latin typeface="Roboto"/>
                <a:cs typeface="Roboto"/>
              </a:rPr>
              <a:t>from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Transformers)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with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wide </a:t>
            </a:r>
            <a:r>
              <a:rPr sz="2000" spc="-3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variety</a:t>
            </a:r>
            <a:r>
              <a:rPr sz="2000" spc="-50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00395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Natural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003950"/>
                </a:solidFill>
                <a:latin typeface="Roboto"/>
                <a:cs typeface="Roboto"/>
              </a:rPr>
              <a:t>Language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Processing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003950"/>
                </a:solidFill>
                <a:latin typeface="Roboto"/>
                <a:cs typeface="Roboto"/>
              </a:rPr>
              <a:t>(NLP)</a:t>
            </a:r>
            <a:r>
              <a:rPr sz="2000" spc="-45" dirty="0">
                <a:solidFill>
                  <a:srgbClr val="003950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003950"/>
                </a:solidFill>
                <a:latin typeface="Roboto"/>
                <a:cs typeface="Roboto"/>
              </a:rPr>
              <a:t>tasks.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433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F9946C56-ECFB-E28D-15F2-72C3E9C8A160}"/>
              </a:ext>
            </a:extLst>
          </p:cNvPr>
          <p:cNvSpPr txBox="1">
            <a:spLocks/>
          </p:cNvSpPr>
          <p:nvPr/>
        </p:nvSpPr>
        <p:spPr>
          <a:xfrm>
            <a:off x="691597" y="622298"/>
            <a:ext cx="4482465" cy="2816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lang="en-GB" spc="110">
                <a:latin typeface="Aeonik" panose="02010503030300000000" pitchFamily="2" charset="0"/>
              </a:rPr>
              <a:t>Ma</a:t>
            </a:r>
            <a:r>
              <a:rPr lang="en-GB" spc="40">
                <a:latin typeface="Aeonik" panose="02010503030300000000" pitchFamily="2" charset="0"/>
              </a:rPr>
              <a:t>n</a:t>
            </a:r>
            <a:r>
              <a:rPr lang="en-GB" spc="50">
                <a:latin typeface="Aeonik" panose="02010503030300000000" pitchFamily="2" charset="0"/>
              </a:rPr>
              <a:t>y</a:t>
            </a:r>
            <a:r>
              <a:rPr lang="en-GB" spc="-229">
                <a:latin typeface="Aeonik" panose="02010503030300000000" pitchFamily="2" charset="0"/>
              </a:rPr>
              <a:t> </a:t>
            </a:r>
            <a:r>
              <a:rPr lang="en-GB" spc="30">
                <a:latin typeface="Aeonik" panose="02010503030300000000" pitchFamily="2" charset="0"/>
              </a:rPr>
              <a:t>Than</a:t>
            </a:r>
            <a:r>
              <a:rPr lang="en-GB" spc="-35">
                <a:latin typeface="Aeonik" panose="02010503030300000000" pitchFamily="2" charset="0"/>
              </a:rPr>
              <a:t>k</a:t>
            </a:r>
            <a:r>
              <a:rPr lang="en-GB" spc="210">
                <a:latin typeface="Aeonik" panose="02010503030300000000" pitchFamily="2" charset="0"/>
              </a:rPr>
              <a:t>s</a:t>
            </a:r>
          </a:p>
          <a:p>
            <a:pPr marL="12700" marR="5080">
              <a:lnSpc>
                <a:spcPct val="79200"/>
              </a:lnSpc>
              <a:spcBef>
                <a:spcPts val="1345"/>
              </a:spcBef>
            </a:pPr>
            <a:r>
              <a:rPr lang="en-GB" sz="6000" spc="60">
                <a:latin typeface="Aeonik" panose="02010503030300000000" pitchFamily="2" charset="0"/>
              </a:rPr>
              <a:t>Thi</a:t>
            </a:r>
            <a:r>
              <a:rPr lang="en-GB" sz="6000" spc="120">
                <a:latin typeface="Aeonik" panose="02010503030300000000" pitchFamily="2" charset="0"/>
              </a:rPr>
              <a:t>s</a:t>
            </a:r>
            <a:r>
              <a:rPr lang="en-GB" sz="6000" spc="-459">
                <a:latin typeface="Aeonik" panose="02010503030300000000" pitchFamily="2" charset="0"/>
              </a:rPr>
              <a:t> </a:t>
            </a:r>
            <a:r>
              <a:rPr lang="en-GB" sz="6000" spc="50">
                <a:latin typeface="Aeonik" panose="02010503030300000000" pitchFamily="2" charset="0"/>
              </a:rPr>
              <a:t>i</a:t>
            </a:r>
            <a:r>
              <a:rPr lang="en-GB" sz="6000" spc="220">
                <a:latin typeface="Aeonik" panose="02010503030300000000" pitchFamily="2" charset="0"/>
              </a:rPr>
              <a:t>s</a:t>
            </a:r>
            <a:r>
              <a:rPr lang="en-GB" sz="6000" spc="-459">
                <a:latin typeface="Aeonik" panose="02010503030300000000" pitchFamily="2" charset="0"/>
              </a:rPr>
              <a:t> </a:t>
            </a:r>
            <a:r>
              <a:rPr lang="en-GB" sz="6000" spc="40">
                <a:latin typeface="Aeonik" panose="02010503030300000000" pitchFamily="2" charset="0"/>
              </a:rPr>
              <a:t>the  </a:t>
            </a:r>
            <a:r>
              <a:rPr lang="en-GB" sz="6000" spc="190">
                <a:latin typeface="Aeonik" panose="02010503030300000000" pitchFamily="2" charset="0"/>
              </a:rPr>
              <a:t>Cl</a:t>
            </a:r>
            <a:r>
              <a:rPr lang="en-GB" sz="6000" spc="245">
                <a:latin typeface="Aeonik" panose="02010503030300000000" pitchFamily="2" charset="0"/>
              </a:rPr>
              <a:t>o</a:t>
            </a:r>
            <a:r>
              <a:rPr lang="en-GB" sz="6000" spc="105">
                <a:latin typeface="Aeonik" panose="02010503030300000000" pitchFamily="2" charset="0"/>
              </a:rPr>
              <a:t>sin</a:t>
            </a:r>
            <a:r>
              <a:rPr lang="en-GB" sz="6000" spc="225">
                <a:latin typeface="Aeonik" panose="02010503030300000000" pitchFamily="2" charset="0"/>
              </a:rPr>
              <a:t>g</a:t>
            </a:r>
            <a:r>
              <a:rPr lang="en-GB" sz="6000" spc="-459">
                <a:latin typeface="Aeonik" panose="02010503030300000000" pitchFamily="2" charset="0"/>
              </a:rPr>
              <a:t> </a:t>
            </a:r>
            <a:r>
              <a:rPr lang="en-GB" sz="6000" spc="85">
                <a:latin typeface="Aeonik" panose="02010503030300000000" pitchFamily="2" charset="0"/>
              </a:rPr>
              <a:t>P</a:t>
            </a:r>
            <a:r>
              <a:rPr lang="en-GB" sz="6000" spc="175">
                <a:latin typeface="Aeonik" panose="02010503030300000000" pitchFamily="2" charset="0"/>
              </a:rPr>
              <a:t>age</a:t>
            </a:r>
            <a:endParaRPr lang="en-GB" sz="60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8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61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00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E2757C22-0116-15A1-553C-6BEF91727EFE}"/>
              </a:ext>
            </a:extLst>
          </p:cNvPr>
          <p:cNvSpPr txBox="1">
            <a:spLocks/>
          </p:cNvSpPr>
          <p:nvPr/>
        </p:nvSpPr>
        <p:spPr>
          <a:xfrm>
            <a:off x="691596" y="367026"/>
            <a:ext cx="16497853" cy="3084562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>
            <a:lvl1pPr>
              <a:defRPr sz="3000" b="0" i="0">
                <a:solidFill>
                  <a:srgbClr val="00395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3042285">
              <a:lnSpc>
                <a:spcPct val="75600"/>
              </a:lnSpc>
              <a:spcBef>
                <a:spcPts val="2940"/>
              </a:spcBef>
            </a:pPr>
            <a:r>
              <a:rPr lang="en-GB" sz="9700" kern="0" spc="175" dirty="0">
                <a:latin typeface="Aeonik" panose="02010503030300000000" pitchFamily="2" charset="0"/>
              </a:rPr>
              <a:t>Evidence </a:t>
            </a:r>
            <a:r>
              <a:rPr lang="en-GB" sz="9700" kern="0" spc="50" dirty="0">
                <a:latin typeface="Aeonik" panose="02010503030300000000" pitchFamily="2" charset="0"/>
              </a:rPr>
              <a:t>driven </a:t>
            </a:r>
            <a:r>
              <a:rPr lang="en-GB" sz="9700" kern="0" spc="120" dirty="0">
                <a:latin typeface="Aeonik" panose="02010503030300000000" pitchFamily="2" charset="0"/>
              </a:rPr>
              <a:t>indoor </a:t>
            </a:r>
            <a:r>
              <a:rPr lang="en-GB" sz="9700" kern="0" spc="-3020" dirty="0">
                <a:latin typeface="Aeonik" panose="02010503030300000000" pitchFamily="2" charset="0"/>
              </a:rPr>
              <a:t> </a:t>
            </a:r>
            <a:r>
              <a:rPr lang="en-GB" sz="9700" kern="0" spc="-100" dirty="0">
                <a:latin typeface="Aeonik" panose="02010503030300000000" pitchFamily="2" charset="0"/>
              </a:rPr>
              <a:t>ai</a:t>
            </a:r>
            <a:r>
              <a:rPr lang="en-GB" sz="9700" kern="0" dirty="0">
                <a:latin typeface="Aeonik" panose="02010503030300000000" pitchFamily="2" charset="0"/>
              </a:rPr>
              <a:t>r</a:t>
            </a:r>
            <a:r>
              <a:rPr lang="en-GB" sz="9700" kern="0" spc="-745" dirty="0">
                <a:latin typeface="Aeonik" panose="02010503030300000000" pitchFamily="2" charset="0"/>
              </a:rPr>
              <a:t> </a:t>
            </a:r>
            <a:r>
              <a:rPr lang="en-GB" sz="9700" kern="0" spc="-5" dirty="0">
                <a:latin typeface="Aeonik" panose="02010503030300000000" pitchFamily="2" charset="0"/>
              </a:rPr>
              <a:t>qualit</a:t>
            </a:r>
            <a:r>
              <a:rPr lang="en-GB" sz="9700" kern="0" spc="114" dirty="0">
                <a:latin typeface="Aeonik" panose="02010503030300000000" pitchFamily="2" charset="0"/>
              </a:rPr>
              <a:t>y</a:t>
            </a:r>
            <a:r>
              <a:rPr lang="en-GB" sz="9700" kern="0" spc="-745" dirty="0">
                <a:latin typeface="Aeonik" panose="02010503030300000000" pitchFamily="2" charset="0"/>
              </a:rPr>
              <a:t> </a:t>
            </a:r>
            <a:r>
              <a:rPr lang="en-GB" sz="9700" kern="0" spc="140" dirty="0">
                <a:latin typeface="Aeonik" panose="02010503030300000000" pitchFamily="2" charset="0"/>
              </a:rPr>
              <a:t>imp</a:t>
            </a:r>
            <a:r>
              <a:rPr lang="en-GB" sz="9700" kern="0" spc="-415" dirty="0">
                <a:latin typeface="Aeonik" panose="02010503030300000000" pitchFamily="2" charset="0"/>
              </a:rPr>
              <a:t>r</a:t>
            </a:r>
            <a:r>
              <a:rPr lang="en-GB" sz="9700" kern="0" spc="160" dirty="0">
                <a:latin typeface="Aeonik" panose="02010503030300000000" pitchFamily="2" charset="0"/>
              </a:rPr>
              <a:t>o</a:t>
            </a:r>
            <a:r>
              <a:rPr lang="en-GB" sz="9700" kern="0" spc="-145" dirty="0">
                <a:latin typeface="Aeonik" panose="02010503030300000000" pitchFamily="2" charset="0"/>
              </a:rPr>
              <a:t>v</a:t>
            </a:r>
            <a:r>
              <a:rPr lang="en-GB" sz="9700" kern="0" spc="175" dirty="0">
                <a:latin typeface="Aeonik" panose="02010503030300000000" pitchFamily="2" charset="0"/>
              </a:rPr>
              <a:t>ement</a:t>
            </a:r>
            <a:endParaRPr lang="en-GB" sz="9700" kern="0" dirty="0">
              <a:latin typeface="Aeonik" panose="02010503030300000000" pitchFamily="2" charset="0"/>
            </a:endParaRPr>
          </a:p>
          <a:p>
            <a:pPr marL="57150">
              <a:spcBef>
                <a:spcPts val="940"/>
              </a:spcBef>
            </a:pPr>
            <a:r>
              <a:rPr lang="en-GB" sz="2100" kern="0" spc="-105" dirty="0">
                <a:latin typeface="Aeonik" panose="02010503030300000000" pitchFamily="2" charset="0"/>
                <a:cs typeface="Roboto"/>
              </a:rPr>
              <a:t>HORIZON-CL3-2021-FCT-01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370" dirty="0">
                <a:latin typeface="Aeonik" panose="02010503030300000000" pitchFamily="2" charset="0"/>
                <a:cs typeface="Roboto"/>
              </a:rPr>
              <a:t>-</a:t>
            </a:r>
            <a:r>
              <a:rPr lang="en-GB" sz="2100" kern="0" spc="-33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Indoor</a:t>
            </a:r>
            <a:r>
              <a:rPr lang="en-GB" sz="2100" kern="0" spc="-3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air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pollution,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an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emerging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threat</a:t>
            </a:r>
            <a:r>
              <a:rPr lang="en-GB" sz="2100" kern="0" spc="-3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recognized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65" dirty="0">
                <a:latin typeface="Aeonik" panose="02010503030300000000" pitchFamily="2" charset="0"/>
                <a:cs typeface="Roboto"/>
              </a:rPr>
              <a:t>by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 European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55" dirty="0">
                <a:latin typeface="Aeonik" panose="02010503030300000000" pitchFamily="2" charset="0"/>
                <a:cs typeface="Roboto"/>
              </a:rPr>
              <a:t>society,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is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claiming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millions</a:t>
            </a:r>
            <a:r>
              <a:rPr lang="en-GB" sz="2100" kern="0" spc="-35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dirty="0">
                <a:latin typeface="Aeonik" panose="02010503030300000000" pitchFamily="2" charset="0"/>
                <a:cs typeface="Roboto"/>
              </a:rPr>
              <a:t>of</a:t>
            </a:r>
            <a:r>
              <a:rPr lang="en-GB" sz="2100" kern="0" spc="-4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45" dirty="0">
                <a:latin typeface="Aeonik" panose="02010503030300000000" pitchFamily="2" charset="0"/>
                <a:cs typeface="Roboto"/>
              </a:rPr>
              <a:t>lives</a:t>
            </a:r>
            <a:r>
              <a:rPr lang="en-GB" sz="2100" kern="0" spc="-30" dirty="0">
                <a:latin typeface="Aeonik" panose="02010503030300000000" pitchFamily="2" charset="0"/>
                <a:cs typeface="Roboto"/>
              </a:rPr>
              <a:t> </a:t>
            </a:r>
            <a:r>
              <a:rPr lang="en-GB" sz="2100" kern="0" spc="-65" dirty="0">
                <a:latin typeface="Aeonik" panose="02010503030300000000" pitchFamily="2" charset="0"/>
                <a:cs typeface="Roboto"/>
              </a:rPr>
              <a:t>annually.</a:t>
            </a:r>
            <a:endParaRPr lang="en-GB" sz="2100" kern="0" dirty="0">
              <a:latin typeface="Aeonik" panose="020105030303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7124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047C32A9-2ABE-B3DD-EC1F-E925C3DB0118}"/>
              </a:ext>
            </a:extLst>
          </p:cNvPr>
          <p:cNvSpPr txBox="1">
            <a:spLocks/>
          </p:cNvSpPr>
          <p:nvPr/>
        </p:nvSpPr>
        <p:spPr>
          <a:xfrm>
            <a:off x="691597" y="367026"/>
            <a:ext cx="12307570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700" spc="-65" dirty="0">
                <a:latin typeface="Aeonik" panose="02010503030300000000" pitchFamily="2" charset="0"/>
              </a:rPr>
              <a:t>T</a:t>
            </a:r>
            <a:r>
              <a:rPr lang="en-GB" sz="9700" spc="-75" dirty="0">
                <a:latin typeface="Aeonik" panose="02010503030300000000" pitchFamily="2" charset="0"/>
              </a:rPr>
              <a:t>itl</a:t>
            </a:r>
            <a:r>
              <a:rPr lang="en-GB" sz="9700" spc="55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25" dirty="0">
                <a:latin typeface="Aeonik" panose="02010503030300000000" pitchFamily="2" charset="0"/>
              </a:rPr>
              <a:t>Bi</a:t>
            </a:r>
            <a:r>
              <a:rPr lang="en-GB" sz="9700" spc="310" dirty="0">
                <a:latin typeface="Aeonik" panose="02010503030300000000" pitchFamily="2" charset="0"/>
              </a:rPr>
              <a:t>g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260" dirty="0">
                <a:latin typeface="Aeonik" panose="02010503030300000000" pitchFamily="2" charset="0"/>
              </a:rPr>
              <a:t>On</a:t>
            </a:r>
            <a:r>
              <a:rPr lang="en-GB" sz="9700" spc="300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55" dirty="0">
                <a:latin typeface="Aeonik" panose="02010503030300000000" pitchFamily="2" charset="0"/>
              </a:rPr>
              <a:t>numbe</a:t>
            </a:r>
            <a:r>
              <a:rPr lang="en-GB" sz="9700" spc="150" dirty="0">
                <a:latin typeface="Aeonik" panose="02010503030300000000" pitchFamily="2" charset="0"/>
              </a:rPr>
              <a:t>r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-1960" dirty="0">
                <a:latin typeface="Aeonik" panose="02010503030300000000" pitchFamily="2" charset="0"/>
              </a:rPr>
              <a:t>1</a:t>
            </a:r>
            <a:endParaRPr lang="en-GB" sz="97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3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5E6E787-9316-9D71-2B5A-B2FE830E006E}"/>
              </a:ext>
            </a:extLst>
          </p:cNvPr>
          <p:cNvSpPr txBox="1">
            <a:spLocks/>
          </p:cNvSpPr>
          <p:nvPr/>
        </p:nvSpPr>
        <p:spPr>
          <a:xfrm>
            <a:off x="691597" y="367026"/>
            <a:ext cx="12586335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700" spc="-65">
                <a:latin typeface="Aeonik" panose="02010503030300000000" pitchFamily="2" charset="0"/>
              </a:rPr>
              <a:t>T</a:t>
            </a:r>
            <a:r>
              <a:rPr lang="en-GB" sz="9700" spc="-75">
                <a:latin typeface="Aeonik" panose="02010503030300000000" pitchFamily="2" charset="0"/>
              </a:rPr>
              <a:t>itl</a:t>
            </a:r>
            <a:r>
              <a:rPr lang="en-GB" sz="9700" spc="55">
                <a:latin typeface="Aeonik" panose="02010503030300000000" pitchFamily="2" charset="0"/>
              </a:rPr>
              <a:t>e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125">
                <a:latin typeface="Aeonik" panose="02010503030300000000" pitchFamily="2" charset="0"/>
              </a:rPr>
              <a:t>Bi</a:t>
            </a:r>
            <a:r>
              <a:rPr lang="en-GB" sz="9700" spc="310">
                <a:latin typeface="Aeonik" panose="02010503030300000000" pitchFamily="2" charset="0"/>
              </a:rPr>
              <a:t>g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260">
                <a:latin typeface="Aeonik" panose="02010503030300000000" pitchFamily="2" charset="0"/>
              </a:rPr>
              <a:t>On</a:t>
            </a:r>
            <a:r>
              <a:rPr lang="en-GB" sz="9700" spc="300">
                <a:latin typeface="Aeonik" panose="02010503030300000000" pitchFamily="2" charset="0"/>
              </a:rPr>
              <a:t>e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155">
                <a:latin typeface="Aeonik" panose="02010503030300000000" pitchFamily="2" charset="0"/>
              </a:rPr>
              <a:t>numbe</a:t>
            </a:r>
            <a:r>
              <a:rPr lang="en-GB" sz="9700" spc="150">
                <a:latin typeface="Aeonik" panose="02010503030300000000" pitchFamily="2" charset="0"/>
              </a:rPr>
              <a:t>r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229">
                <a:latin typeface="Aeonik" panose="02010503030300000000" pitchFamily="2" charset="0"/>
              </a:rPr>
              <a:t>2</a:t>
            </a:r>
            <a:endParaRPr lang="en-GB" sz="97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0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4EEA05F0-7E5B-5045-0A9C-A4F511C9DA77}"/>
              </a:ext>
            </a:extLst>
          </p:cNvPr>
          <p:cNvSpPr txBox="1">
            <a:spLocks/>
          </p:cNvSpPr>
          <p:nvPr/>
        </p:nvSpPr>
        <p:spPr>
          <a:xfrm>
            <a:off x="691597" y="367026"/>
            <a:ext cx="12629515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700" spc="-65" dirty="0">
                <a:latin typeface="Aeonik" panose="02010503030300000000" pitchFamily="2" charset="0"/>
              </a:rPr>
              <a:t>T</a:t>
            </a:r>
            <a:r>
              <a:rPr lang="en-GB" sz="9700" spc="-75" dirty="0">
                <a:latin typeface="Aeonik" panose="02010503030300000000" pitchFamily="2" charset="0"/>
              </a:rPr>
              <a:t>itl</a:t>
            </a:r>
            <a:r>
              <a:rPr lang="en-GB" sz="9700" spc="55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25" dirty="0">
                <a:latin typeface="Aeonik" panose="02010503030300000000" pitchFamily="2" charset="0"/>
              </a:rPr>
              <a:t>Bi</a:t>
            </a:r>
            <a:r>
              <a:rPr lang="en-GB" sz="9700" spc="310" dirty="0">
                <a:latin typeface="Aeonik" panose="02010503030300000000" pitchFamily="2" charset="0"/>
              </a:rPr>
              <a:t>g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260" dirty="0">
                <a:latin typeface="Aeonik" panose="02010503030300000000" pitchFamily="2" charset="0"/>
              </a:rPr>
              <a:t>On</a:t>
            </a:r>
            <a:r>
              <a:rPr lang="en-GB" sz="9700" spc="300" dirty="0">
                <a:latin typeface="Aeonik" panose="02010503030300000000" pitchFamily="2" charset="0"/>
              </a:rPr>
              <a:t>e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155" dirty="0">
                <a:latin typeface="Aeonik" panose="02010503030300000000" pitchFamily="2" charset="0"/>
              </a:rPr>
              <a:t>numbe</a:t>
            </a:r>
            <a:r>
              <a:rPr lang="en-GB" sz="9700" spc="150" dirty="0">
                <a:latin typeface="Aeonik" panose="02010503030300000000" pitchFamily="2" charset="0"/>
              </a:rPr>
              <a:t>r</a:t>
            </a:r>
            <a:r>
              <a:rPr lang="en-GB" sz="9700" spc="-745" dirty="0">
                <a:latin typeface="Aeonik" panose="02010503030300000000" pitchFamily="2" charset="0"/>
              </a:rPr>
              <a:t> </a:t>
            </a:r>
            <a:r>
              <a:rPr lang="en-GB" sz="9700" spc="570" dirty="0">
                <a:latin typeface="Aeonik" panose="02010503030300000000" pitchFamily="2" charset="0"/>
              </a:rPr>
              <a:t>3</a:t>
            </a:r>
            <a:endParaRPr lang="en-GB" sz="97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3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72A199C1-EC9E-48B4-29C5-1E0F66EB7BAA}"/>
              </a:ext>
            </a:extLst>
          </p:cNvPr>
          <p:cNvSpPr txBox="1">
            <a:spLocks/>
          </p:cNvSpPr>
          <p:nvPr/>
        </p:nvSpPr>
        <p:spPr>
          <a:xfrm>
            <a:off x="691597" y="367026"/>
            <a:ext cx="12644120" cy="15036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700" spc="-65">
                <a:latin typeface="Aeonik" panose="02010503030300000000" pitchFamily="2" charset="0"/>
              </a:rPr>
              <a:t>T</a:t>
            </a:r>
            <a:r>
              <a:rPr lang="en-GB" sz="9700" spc="-75">
                <a:latin typeface="Aeonik" panose="02010503030300000000" pitchFamily="2" charset="0"/>
              </a:rPr>
              <a:t>itl</a:t>
            </a:r>
            <a:r>
              <a:rPr lang="en-GB" sz="9700" spc="55">
                <a:latin typeface="Aeonik" panose="02010503030300000000" pitchFamily="2" charset="0"/>
              </a:rPr>
              <a:t>e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125">
                <a:latin typeface="Aeonik" panose="02010503030300000000" pitchFamily="2" charset="0"/>
              </a:rPr>
              <a:t>Bi</a:t>
            </a:r>
            <a:r>
              <a:rPr lang="en-GB" sz="9700" spc="310">
                <a:latin typeface="Aeonik" panose="02010503030300000000" pitchFamily="2" charset="0"/>
              </a:rPr>
              <a:t>g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260">
                <a:latin typeface="Aeonik" panose="02010503030300000000" pitchFamily="2" charset="0"/>
              </a:rPr>
              <a:t>On</a:t>
            </a:r>
            <a:r>
              <a:rPr lang="en-GB" sz="9700" spc="300">
                <a:latin typeface="Aeonik" panose="02010503030300000000" pitchFamily="2" charset="0"/>
              </a:rPr>
              <a:t>e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155">
                <a:latin typeface="Aeonik" panose="02010503030300000000" pitchFamily="2" charset="0"/>
              </a:rPr>
              <a:t>numbe</a:t>
            </a:r>
            <a:r>
              <a:rPr lang="en-GB" sz="9700" spc="150">
                <a:latin typeface="Aeonik" panose="02010503030300000000" pitchFamily="2" charset="0"/>
              </a:rPr>
              <a:t>r</a:t>
            </a:r>
            <a:r>
              <a:rPr lang="en-GB" sz="9700" spc="-745">
                <a:latin typeface="Aeonik" panose="02010503030300000000" pitchFamily="2" charset="0"/>
              </a:rPr>
              <a:t> </a:t>
            </a:r>
            <a:r>
              <a:rPr lang="en-GB" sz="9700" spc="685">
                <a:latin typeface="Aeonik" panose="02010503030300000000" pitchFamily="2" charset="0"/>
              </a:rPr>
              <a:t>4</a:t>
            </a:r>
            <a:endParaRPr lang="en-GB" sz="9700" dirty="0">
              <a:latin typeface="Aeonik" panose="020105030303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2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0825C5B72E34BAE789A9FDADA15B2" ma:contentTypeVersion="14" ma:contentTypeDescription="Create a new document." ma:contentTypeScope="" ma:versionID="bc844741293996bac9b13e20b8b95a70">
  <xsd:schema xmlns:xsd="http://www.w3.org/2001/XMLSchema" xmlns:xs="http://www.w3.org/2001/XMLSchema" xmlns:p="http://schemas.microsoft.com/office/2006/metadata/properties" xmlns:ns2="abede4f8-af2d-4d48-b48a-2d72bb61565c" xmlns:ns3="6c1a3bff-a69b-4680-a7ef-66f8780864b6" targetNamespace="http://schemas.microsoft.com/office/2006/metadata/properties" ma:root="true" ma:fieldsID="071630ba7d240c67966e879851b6c3de" ns2:_="" ns3:_="">
    <xsd:import namespace="abede4f8-af2d-4d48-b48a-2d72bb61565c"/>
    <xsd:import namespace="6c1a3bff-a69b-4680-a7ef-66f8780864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de4f8-af2d-4d48-b48a-2d72bb615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f7719b-514d-4c67-b586-da2d7ef4d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a3bff-a69b-4680-a7ef-66f87808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3d9ce75-940a-4ef4-8fc7-9da93262f1e0}" ma:internalName="TaxCatchAll" ma:showField="CatchAllData" ma:web="6c1a3bff-a69b-4680-a7ef-66f8780864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ede4f8-af2d-4d48-b48a-2d72bb61565c">
      <Terms xmlns="http://schemas.microsoft.com/office/infopath/2007/PartnerControls"/>
    </lcf76f155ced4ddcb4097134ff3c332f>
    <TaxCatchAll xmlns="6c1a3bff-a69b-4680-a7ef-66f8780864b6" xsi:nil="true"/>
  </documentManagement>
</p:properties>
</file>

<file path=customXml/itemProps1.xml><?xml version="1.0" encoding="utf-8"?>
<ds:datastoreItem xmlns:ds="http://schemas.openxmlformats.org/officeDocument/2006/customXml" ds:itemID="{72852C58-3106-4F29-B4DB-2F6949B8A249}"/>
</file>

<file path=customXml/itemProps2.xml><?xml version="1.0" encoding="utf-8"?>
<ds:datastoreItem xmlns:ds="http://schemas.openxmlformats.org/officeDocument/2006/customXml" ds:itemID="{AF6F43DC-0CD0-4FBC-B598-4743826BB0A7}"/>
</file>

<file path=customXml/itemProps3.xml><?xml version="1.0" encoding="utf-8"?>
<ds:datastoreItem xmlns:ds="http://schemas.openxmlformats.org/officeDocument/2006/customXml" ds:itemID="{FFF70074-9C7A-4F94-9E50-4C3B840DF3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1188</Words>
  <Application>Microsoft Macintosh PowerPoint</Application>
  <PresentationFormat>Custom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50" baseType="lpstr">
      <vt:lpstr>Aeonik</vt:lpstr>
      <vt:lpstr>Arial</vt:lpstr>
      <vt:lpstr>Calibri</vt:lpstr>
      <vt:lpstr>Calibri Light</vt:lpstr>
      <vt:lpstr>Roboto</vt:lpstr>
      <vt:lpstr>Roboto Bk</vt:lpstr>
      <vt:lpstr>Tahoma</vt:lpstr>
      <vt:lpstr>Office Theme</vt:lpstr>
      <vt:lpstr>1_Office Theme</vt:lpstr>
      <vt:lpstr>2_Office Theme</vt:lpstr>
      <vt:lpstr>3_Office Theme</vt:lpstr>
      <vt:lpstr>4_Office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Jon Switters</cp:lastModifiedBy>
  <cp:revision>17</cp:revision>
  <dcterms:created xsi:type="dcterms:W3CDTF">2023-02-02T10:53:47Z</dcterms:created>
  <dcterms:modified xsi:type="dcterms:W3CDTF">2023-03-06T11:49:41Z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2023-02-02T00:00:00Z</vt:filetime>
  </property>
  <property fmtid="{D5CDD505-2E9C-101B-9397-08002B2CF9AE}" pid="5" name="ContentTypeId">
    <vt:lpwstr>0x01010081B0825C5B72E34BAE789A9FDADA15B2</vt:lpwstr>
  </property>
</Properties>
</file>